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445" r:id="rId2"/>
    <p:sldId id="595" r:id="rId3"/>
    <p:sldId id="521" r:id="rId4"/>
    <p:sldId id="519" r:id="rId5"/>
    <p:sldId id="504" r:id="rId6"/>
    <p:sldId id="510" r:id="rId7"/>
    <p:sldId id="499" r:id="rId8"/>
    <p:sldId id="527" r:id="rId9"/>
    <p:sldId id="530" r:id="rId10"/>
    <p:sldId id="520" r:id="rId11"/>
    <p:sldId id="528" r:id="rId12"/>
    <p:sldId id="531" r:id="rId13"/>
    <p:sldId id="525" r:id="rId14"/>
    <p:sldId id="537" r:id="rId15"/>
    <p:sldId id="542" r:id="rId16"/>
    <p:sldId id="543" r:id="rId17"/>
    <p:sldId id="597" r:id="rId18"/>
    <p:sldId id="544" r:id="rId19"/>
    <p:sldId id="546" r:id="rId20"/>
    <p:sldId id="575" r:id="rId21"/>
    <p:sldId id="547" r:id="rId22"/>
    <p:sldId id="550" r:id="rId23"/>
    <p:sldId id="541" r:id="rId24"/>
    <p:sldId id="526" r:id="rId25"/>
    <p:sldId id="554" r:id="rId26"/>
    <p:sldId id="539" r:id="rId27"/>
    <p:sldId id="551" r:id="rId28"/>
    <p:sldId id="552" r:id="rId29"/>
    <p:sldId id="578" r:id="rId30"/>
    <p:sldId id="559" r:id="rId31"/>
    <p:sldId id="593" r:id="rId32"/>
    <p:sldId id="556" r:id="rId33"/>
    <p:sldId id="560" r:id="rId34"/>
    <p:sldId id="557" r:id="rId35"/>
    <p:sldId id="562" r:id="rId36"/>
    <p:sldId id="598" r:id="rId37"/>
    <p:sldId id="558" r:id="rId38"/>
    <p:sldId id="563" r:id="rId39"/>
    <p:sldId id="564" r:id="rId40"/>
    <p:sldId id="565" r:id="rId41"/>
    <p:sldId id="567" r:id="rId42"/>
    <p:sldId id="569" r:id="rId43"/>
    <p:sldId id="570" r:id="rId44"/>
    <p:sldId id="572" r:id="rId45"/>
    <p:sldId id="573" r:id="rId46"/>
    <p:sldId id="576" r:id="rId47"/>
    <p:sldId id="577" r:id="rId48"/>
    <p:sldId id="580" r:id="rId49"/>
    <p:sldId id="581" r:id="rId50"/>
    <p:sldId id="582" r:id="rId51"/>
    <p:sldId id="583" r:id="rId52"/>
    <p:sldId id="584" r:id="rId53"/>
    <p:sldId id="585" r:id="rId54"/>
    <p:sldId id="589" r:id="rId55"/>
    <p:sldId id="590" r:id="rId56"/>
    <p:sldId id="591" r:id="rId57"/>
    <p:sldId id="592" r:id="rId58"/>
    <p:sldId id="579" r:id="rId59"/>
    <p:sldId id="548" r:id="rId60"/>
    <p:sldId id="549" r:id="rId61"/>
    <p:sldId id="596" r:id="rId62"/>
    <p:sldId id="594" r:id="rId63"/>
    <p:sldId id="586" r:id="rId64"/>
    <p:sldId id="523" r:id="rId65"/>
    <p:sldId id="514" r:id="rId66"/>
    <p:sldId id="500" r:id="rId67"/>
  </p:sldIdLst>
  <p:sldSz cx="9144000" cy="5143500" type="screen16x9"/>
  <p:notesSz cx="6797675" cy="9928225"/>
  <p:custDataLst>
    <p:tags r:id="rId70"/>
  </p:custDataLst>
  <p:defaultTextStyle>
    <a:defPPr>
      <a:defRPr lang="en-US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3">
          <p15:clr>
            <a:srgbClr val="A4A3A4"/>
          </p15:clr>
        </p15:guide>
        <p15:guide id="2" orient="horz" pos="2887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74">
          <p15:clr>
            <a:srgbClr val="A4A3A4"/>
          </p15:clr>
        </p15:guide>
        <p15:guide id="5" pos="267">
          <p15:clr>
            <a:srgbClr val="A4A3A4"/>
          </p15:clr>
        </p15:guide>
        <p15:guide id="6" pos="5497">
          <p15:clr>
            <a:srgbClr val="A4A3A4"/>
          </p15:clr>
        </p15:guide>
        <p15:guide id="7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900"/>
    <a:srgbClr val="E01712"/>
    <a:srgbClr val="008000"/>
    <a:srgbClr val="E2AC00"/>
    <a:srgbClr val="006600"/>
    <a:srgbClr val="000000"/>
    <a:srgbClr val="00CCFF"/>
    <a:srgbClr val="750C09"/>
    <a:srgbClr val="33CC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 autoAdjust="0"/>
    <p:restoredTop sz="97097" autoAdjust="0"/>
  </p:normalViewPr>
  <p:slideViewPr>
    <p:cSldViewPr snapToGrid="0" snapToObjects="1" showGuides="1">
      <p:cViewPr varScale="1">
        <p:scale>
          <a:sx n="218" d="100"/>
          <a:sy n="218" d="100"/>
        </p:scale>
        <p:origin x="200" y="208"/>
      </p:cViewPr>
      <p:guideLst>
        <p:guide orient="horz" pos="713"/>
        <p:guide orient="horz" pos="2887"/>
        <p:guide orient="horz" pos="565"/>
        <p:guide orient="horz" pos="74"/>
        <p:guide pos="267"/>
        <p:guide pos="5497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38DF9-39A8-5A4D-AD39-3E7947FBDA1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EEC34-554C-CE4F-97AF-A326C8BA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6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5A6CE-42F9-4E01-AD14-17456ACECB09}" type="datetimeFigureOut">
              <a:rPr lang="en-US" smtClean="0"/>
              <a:pPr/>
              <a:t>7/22/21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575A-FA3C-4170-BDE2-E20A38399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66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62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24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0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47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9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ROC &amp; AUC for binary classification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2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1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0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23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48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66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38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53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9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10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83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70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17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7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79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8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29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0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3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63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0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09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986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9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95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2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3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6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75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this specifically describes the CART algorithm…</a:t>
            </a:r>
          </a:p>
          <a:p>
            <a:r>
              <a:rPr lang="en-GB" dirty="0"/>
              <a:t>There are (many) other algorithms but similar principle.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06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this specifically describes the CART algorithm…</a:t>
            </a:r>
          </a:p>
          <a:p>
            <a:r>
              <a:rPr lang="en-GB" dirty="0"/>
              <a:t>There are (many) other algorithms but similar principle.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62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591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35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362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63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9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8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956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087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603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484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244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837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879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294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4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5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6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99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6188" y="4813786"/>
            <a:ext cx="8929083" cy="270965"/>
            <a:chOff x="6337134" y="2762841"/>
            <a:chExt cx="2806866" cy="361287"/>
          </a:xfrm>
        </p:grpSpPr>
        <p:sp>
          <p:nvSpPr>
            <p:cNvPr id="6" name="Rectangle 5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23" y="128682"/>
            <a:ext cx="712800" cy="729000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-6892"/>
            <a:ext cx="9162000" cy="913417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0" y="269735"/>
            <a:ext cx="7471188" cy="6237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8154546" y="245881"/>
            <a:ext cx="667515" cy="718185"/>
            <a:chOff x="8154546" y="245881"/>
            <a:chExt cx="667515" cy="718185"/>
          </a:xfrm>
        </p:grpSpPr>
        <p:sp>
          <p:nvSpPr>
            <p:cNvPr id="16" name="Rectangle 2"/>
            <p:cNvSpPr>
              <a:spLocks noChangeArrowheads="1"/>
            </p:cNvSpPr>
            <p:nvPr userDrawn="1"/>
          </p:nvSpPr>
          <p:spPr bwMode="auto">
            <a:xfrm>
              <a:off x="8154546" y="253572"/>
              <a:ext cx="667515" cy="7028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8" name="Picture 17" descr="logo.pdf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969" y="245881"/>
              <a:ext cx="526669" cy="71818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0" y="269735"/>
            <a:ext cx="7815958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7" name="Picture 6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9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3180218"/>
            <a:ext cx="6400800" cy="212366"/>
          </a:xfrm>
        </p:spPr>
        <p:txBody>
          <a:bodyPr tIns="15585" bIns="15585">
            <a:noAutofit/>
          </a:bodyPr>
          <a:lstStyle>
            <a:lvl1pPr algn="ctr"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6188" y="4813786"/>
            <a:ext cx="8931036" cy="270965"/>
            <a:chOff x="6337134" y="2762841"/>
            <a:chExt cx="2806866" cy="361287"/>
          </a:xfrm>
        </p:grpSpPr>
        <p:sp>
          <p:nvSpPr>
            <p:cNvPr id="11" name="Rectangle 10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371600" y="3969092"/>
            <a:ext cx="6400800" cy="1538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marL="0" marR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/ other info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2444258"/>
            <a:ext cx="7772398" cy="669360"/>
          </a:xfrm>
        </p:spPr>
        <p:txBody>
          <a:bodyPr tIns="15585" bIns="15585" anchor="b">
            <a:noAutofit/>
          </a:bodyPr>
          <a:lstStyle>
            <a:lvl1pPr algn="ctr"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Subtitle in Title Case (Arial 24pt, Black)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1283811"/>
            <a:ext cx="7772398" cy="1102519"/>
          </a:xfrm>
        </p:spPr>
        <p:txBody>
          <a:bodyPr tIns="15585" bIns="15585" anchor="ctr">
            <a:noAutofit/>
          </a:bodyPr>
          <a:lstStyle>
            <a:lvl1pPr algn="ctr">
              <a:spcBef>
                <a:spcPts val="0"/>
              </a:spcBef>
              <a:defRPr sz="2700" b="1">
                <a:solidFill>
                  <a:srgbClr val="B0120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in Title Case</a:t>
            </a:r>
            <a:br>
              <a:rPr lang="en-US" dirty="0"/>
            </a:br>
            <a:r>
              <a:rPr lang="en-US" dirty="0"/>
              <a:t>(Arial Bold 32pt, Dark Red)</a:t>
            </a:r>
          </a:p>
        </p:txBody>
      </p:sp>
      <p:pic>
        <p:nvPicPr>
          <p:cNvPr id="16" name="Picture 15" descr="logo.pdf"/>
          <p:cNvPicPr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80" y="263482"/>
            <a:ext cx="708279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1371600" y="3969092"/>
            <a:ext cx="6400800" cy="1538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marL="0" marR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/ other info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2444258"/>
            <a:ext cx="7772398" cy="669360"/>
          </a:xfrm>
        </p:spPr>
        <p:txBody>
          <a:bodyPr tIns="15585" bIns="15585" anchor="b">
            <a:noAutofit/>
          </a:bodyPr>
          <a:lstStyle>
            <a:lvl1pPr algn="ctr"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Subtitle in Title Case (Arial 24pt, Black)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3180218"/>
            <a:ext cx="6400800" cy="212366"/>
          </a:xfrm>
        </p:spPr>
        <p:txBody>
          <a:bodyPr tIns="15585" bIns="15585">
            <a:noAutofit/>
          </a:bodyPr>
          <a:lstStyle>
            <a:lvl1pPr algn="ctr"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1283811"/>
            <a:ext cx="7772398" cy="1102519"/>
          </a:xfrm>
        </p:spPr>
        <p:txBody>
          <a:bodyPr tIns="15585" bIns="15585" anchor="ctr">
            <a:noAutofit/>
          </a:bodyPr>
          <a:lstStyle>
            <a:lvl1pPr algn="ctr">
              <a:spcBef>
                <a:spcPts val="0"/>
              </a:spcBef>
              <a:defRPr sz="2700" b="1">
                <a:solidFill>
                  <a:srgbClr val="B0120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in Title Case</a:t>
            </a:r>
            <a:br>
              <a:rPr lang="en-US" dirty="0"/>
            </a:br>
            <a:r>
              <a:rPr lang="en-US" dirty="0"/>
              <a:t>(Arial Bold 32pt, Dark Red)</a:t>
            </a: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22" name="Picture 21" descr="logo.pd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78" y="4319136"/>
            <a:ext cx="544830" cy="742950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387288" y="4745500"/>
            <a:ext cx="4191000" cy="252000"/>
            <a:chOff x="6337134" y="2762841"/>
            <a:chExt cx="1403652" cy="361287"/>
          </a:xfrm>
        </p:grpSpPr>
        <p:sp>
          <p:nvSpPr>
            <p:cNvPr id="27" name="Rectangle 26"/>
            <p:cNvSpPr/>
            <p:nvPr/>
          </p:nvSpPr>
          <p:spPr>
            <a:xfrm>
              <a:off x="6337134" y="2762841"/>
              <a:ext cx="1403652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37134" y="2896203"/>
              <a:ext cx="1403652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37134" y="3029563"/>
              <a:ext cx="1403652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-3108" y="0"/>
            <a:ext cx="9147108" cy="330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Placeholder 2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2032" y="4847825"/>
            <a:ext cx="4149968" cy="212366"/>
          </a:xfrm>
        </p:spPr>
        <p:txBody>
          <a:bodyPr tIns="15585" bIns="15585">
            <a:noAutofit/>
          </a:bodyPr>
          <a:lstStyle>
            <a:lvl1pPr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765524" y="1172123"/>
            <a:ext cx="4343530" cy="10129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4"/>
          <p:cNvSpPr>
            <a:spLocks noGrp="1"/>
          </p:cNvSpPr>
          <p:nvPr>
            <p:ph type="body" sz="quarter" idx="10"/>
          </p:nvPr>
        </p:nvSpPr>
        <p:spPr>
          <a:xfrm>
            <a:off x="4765524" y="2217583"/>
            <a:ext cx="4343530" cy="6370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4572000" y="2943445"/>
            <a:ext cx="4572000" cy="358555"/>
            <a:chOff x="6865228" y="3924592"/>
            <a:chExt cx="3040772" cy="361287"/>
          </a:xfrm>
        </p:grpSpPr>
        <p:sp>
          <p:nvSpPr>
            <p:cNvPr id="18" name="Rectangle 17"/>
            <p:cNvSpPr/>
            <p:nvPr/>
          </p:nvSpPr>
          <p:spPr>
            <a:xfrm>
              <a:off x="6865228" y="3924592"/>
              <a:ext cx="3040772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65228" y="4057954"/>
              <a:ext cx="3040772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65228" y="4191314"/>
              <a:ext cx="3040772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2" descr="logo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34" y="20599"/>
            <a:ext cx="1064721" cy="13402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781314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1" name="Picture 10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fld id="{B31D7A4E-C928-1843-B0B6-6EFCF3987C1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fld id="{433E4C0E-AD51-6C4B-A21E-8AFB2F954A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5" name="Picture 4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86989" y="880518"/>
            <a:ext cx="8442723" cy="623841"/>
          </a:xfrm>
        </p:spPr>
        <p:txBody>
          <a:bodyPr>
            <a:normAutofit/>
          </a:bodyPr>
          <a:lstStyle/>
          <a:p>
            <a:r>
              <a:rPr lang="en-GB" sz="3400"/>
              <a:t>Click to edit Master title style</a:t>
            </a:r>
            <a:endParaRPr lang="en-US" sz="34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0804" y="254497"/>
            <a:ext cx="8773541" cy="34029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en-US" sz="1700" dirty="0">
                <a:latin typeface="Calibri"/>
                <a:cs typeface="Calibri"/>
              </a:rPr>
              <a:t>Malawi-Liverpool-Wellcome Trust Clinical Research Programme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286988" y="581416"/>
            <a:ext cx="6769893" cy="270965"/>
            <a:chOff x="6337134" y="2762841"/>
            <a:chExt cx="2806866" cy="361287"/>
          </a:xfrm>
        </p:grpSpPr>
        <p:sp>
          <p:nvSpPr>
            <p:cNvPr id="21" name="Rectangle 20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r>
              <a:rPr lang="en-GB"/>
              <a:t>1-Mar-17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fld id="{433E4C0E-AD51-6C4B-A21E-8AFB2F954A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3"/>
          </p:nvPr>
        </p:nvSpPr>
        <p:spPr>
          <a:xfrm>
            <a:off x="287216" y="1693667"/>
            <a:ext cx="8442081" cy="2808685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pic>
        <p:nvPicPr>
          <p:cNvPr id="14" name="Picture 13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6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" name="think-cell Slide" r:id="rId15" imgW="360" imgH="360" progId="TCLayout.ActiveDocument.1">
                  <p:embed/>
                </p:oleObj>
              </mc:Choice>
              <mc:Fallback>
                <p:oleObj name="think-cell Slide" r:id="rId15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031" y="1131300"/>
            <a:ext cx="8301046" cy="344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3" name="Title Placeholder 32"/>
          <p:cNvSpPr>
            <a:spLocks noGrp="1"/>
          </p:cNvSpPr>
          <p:nvPr>
            <p:ph type="title"/>
          </p:nvPr>
        </p:nvSpPr>
        <p:spPr>
          <a:xfrm>
            <a:off x="422030" y="269735"/>
            <a:ext cx="8301046" cy="623700"/>
          </a:xfrm>
          <a:prstGeom prst="rect">
            <a:avLst/>
          </a:prstGeom>
        </p:spPr>
        <p:txBody>
          <a:bodyPr vert="horz" lIns="0" tIns="38963" rIns="0" bIns="38963" rtlCol="0" anchor="ctr" anchorCtr="0">
            <a:noAutofit/>
          </a:bodyPr>
          <a:lstStyle/>
          <a:p>
            <a:pPr marL="0" marR="0" lvl="0" indent="0" algn="l" defTabSz="7792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12C31-0816-554B-87C1-5C8E694615AC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4847965"/>
            <a:ext cx="703655" cy="29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3D1A8B-C4EC-4E49-9E91-5ABB89523881}"/>
              </a:ext>
            </a:extLst>
          </p:cNvPr>
          <p:cNvSpPr txBox="1"/>
          <p:nvPr userDrawn="1"/>
        </p:nvSpPr>
        <p:spPr>
          <a:xfrm>
            <a:off x="631902" y="4847965"/>
            <a:ext cx="4081345" cy="304868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MW" sz="800" dirty="0"/>
              <a:t>This work is licensed under a Creative Commons Attribution 4.0 International license.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49" r:id="rId3"/>
    <p:sldLayoutId id="2147483658" r:id="rId4"/>
    <p:sldLayoutId id="2147483666" r:id="rId5"/>
    <p:sldLayoutId id="2147483663" r:id="rId6"/>
    <p:sldLayoutId id="2147483654" r:id="rId7"/>
    <p:sldLayoutId id="2147483664" r:id="rId8"/>
    <p:sldLayoutId id="2147483662" r:id="rId9"/>
    <p:sldLayoutId id="2147483655" r:id="rId10"/>
    <p:sldLayoutId id="2147483665" r:id="rId11"/>
  </p:sldLayoutIdLst>
  <p:hf hdr="0" ftr="0" dt="0"/>
  <p:txStyles>
    <p:titleStyle>
      <a:lvl1pPr algn="l" defTabSz="779252" rtl="0" eaLnBrk="1" latinLnBrk="0" hangingPunct="1">
        <a:spcBef>
          <a:spcPct val="0"/>
        </a:spcBef>
        <a:buNone/>
        <a:defRPr kumimoji="0" lang="en-US" sz="2400" b="1" i="0" u="none" strike="noStrike" kern="120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779252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indent="-194813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indent="-194813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72937" indent="-198871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4670" indent="-196166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MarcH/IndabaX_202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opepo.github.io/caret/index.html" TargetMode="External"/><Relationship Id="rId5" Type="http://schemas.openxmlformats.org/officeDocument/2006/relationships/hyperlink" Target="https://www.cs.waikato.ac.nz/ml/weka/" TargetMode="External"/><Relationship Id="rId4" Type="http://schemas.openxmlformats.org/officeDocument/2006/relationships/hyperlink" Target="https://www.python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MarcH/IndabaX_2021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97F34-81B0-4D7A-9A6B-5F3F4046E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76" y="1434431"/>
            <a:ext cx="1158289" cy="1158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B195D-D7DE-40A9-8D73-757A29DA6DEE}"/>
              </a:ext>
            </a:extLst>
          </p:cNvPr>
          <p:cNvSpPr txBox="1"/>
          <p:nvPr/>
        </p:nvSpPr>
        <p:spPr>
          <a:xfrm>
            <a:off x="2291568" y="1434431"/>
            <a:ext cx="4560864" cy="3474967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pPr algn="ctr"/>
            <a:r>
              <a:rPr lang="en-GB" sz="2400" b="1" dirty="0" err="1"/>
              <a:t>IndabaX</a:t>
            </a:r>
            <a:r>
              <a:rPr lang="en-GB" sz="2400" b="1" dirty="0"/>
              <a:t> Malawi</a:t>
            </a:r>
          </a:p>
          <a:p>
            <a:pPr algn="ctr"/>
            <a:r>
              <a:rPr lang="en-GB" sz="1400" dirty="0"/>
              <a:t>22 July 2021</a:t>
            </a:r>
          </a:p>
          <a:p>
            <a:pPr algn="ctr"/>
            <a:endParaRPr lang="en-GB" sz="1600" dirty="0"/>
          </a:p>
          <a:p>
            <a:pPr algn="ctr"/>
            <a:r>
              <a:rPr lang="en-GB" sz="1800" dirty="0"/>
              <a:t>Marc </a:t>
            </a:r>
            <a:r>
              <a:rPr lang="en-GB" sz="1800" dirty="0" err="1"/>
              <a:t>Henrion</a:t>
            </a:r>
            <a:endParaRPr lang="en-GB" sz="1800" dirty="0"/>
          </a:p>
          <a:p>
            <a:pPr algn="ctr"/>
            <a:r>
              <a:rPr lang="en-GB" sz="1200" dirty="0"/>
              <a:t>Statistical Support Unit, MLW</a:t>
            </a:r>
          </a:p>
          <a:p>
            <a:pPr algn="ctr"/>
            <a:r>
              <a:rPr lang="en-GB" sz="1200" dirty="0"/>
              <a:t>Biostatistics Associate Research Group, MLW</a:t>
            </a:r>
          </a:p>
          <a:p>
            <a:pPr algn="ctr"/>
            <a:r>
              <a:rPr lang="en-GB" sz="1200" dirty="0"/>
              <a:t>Clinical Sciences, LSTM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Statistics &amp; Machine Learning</a:t>
            </a:r>
          </a:p>
          <a:p>
            <a:pPr algn="ctr"/>
            <a:endParaRPr lang="en-GB" sz="2400" b="1" dirty="0"/>
          </a:p>
          <a:p>
            <a:pPr algn="ctr"/>
            <a:r>
              <a:rPr lang="en-GB" sz="1400" b="1" dirty="0">
                <a:solidFill>
                  <a:srgbClr val="92D050"/>
                </a:solidFill>
              </a:rPr>
              <a:t>mhenrion@mlw.mw</a:t>
            </a:r>
          </a:p>
          <a:p>
            <a:pPr algn="ctr"/>
            <a:r>
              <a:rPr lang="en-GB" sz="1400" b="1" dirty="0">
                <a:solidFill>
                  <a:srgbClr val="92D050"/>
                </a:solidFill>
              </a:rPr>
              <a:t>www.marchenrion.com</a:t>
            </a:r>
          </a:p>
        </p:txBody>
      </p:sp>
    </p:spTree>
    <p:extLst>
      <p:ext uri="{BB962C8B-B14F-4D97-AF65-F5344CB8AC3E}">
        <p14:creationId xmlns:p14="http://schemas.microsoft.com/office/powerpoint/2010/main" val="183146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18" y="2012659"/>
            <a:ext cx="7843563" cy="623700"/>
          </a:xfrm>
        </p:spPr>
        <p:txBody>
          <a:bodyPr/>
          <a:lstStyle/>
          <a:p>
            <a:pPr algn="ctr"/>
            <a:r>
              <a:rPr lang="en-GB" dirty="0"/>
              <a:t>… &amp; statistics?</a:t>
            </a:r>
          </a:p>
        </p:txBody>
      </p:sp>
    </p:spTree>
    <p:extLst>
      <p:ext uri="{BB962C8B-B14F-4D97-AF65-F5344CB8AC3E}">
        <p14:creationId xmlns:p14="http://schemas.microsoft.com/office/powerpoint/2010/main" val="54240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0">
              <a:buNone/>
            </a:pPr>
            <a:endParaRPr lang="en-GB" sz="1600" dirty="0"/>
          </a:p>
          <a:p>
            <a:pPr lvl="1" indent="0">
              <a:buNone/>
            </a:pPr>
            <a:endParaRPr lang="en-GB" sz="1400" dirty="0"/>
          </a:p>
          <a:p>
            <a:pPr lvl="1" indent="0">
              <a:buNone/>
            </a:pPr>
            <a:endParaRPr lang="en-GB" sz="1400" dirty="0"/>
          </a:p>
          <a:p>
            <a:r>
              <a:rPr lang="en-US" dirty="0"/>
              <a:t>“When you’re fundraising, it’s AI.</a:t>
            </a:r>
          </a:p>
          <a:p>
            <a:r>
              <a:rPr lang="en-US" dirty="0"/>
              <a:t>  When you’re hiring, it’s ML.</a:t>
            </a:r>
          </a:p>
          <a:p>
            <a:r>
              <a:rPr lang="en-US" dirty="0"/>
              <a:t>  When you’re implementing, it’s logistic regression.”</a:t>
            </a:r>
          </a:p>
          <a:p>
            <a:r>
              <a:rPr lang="en-US" b="0" dirty="0"/>
              <a:t>								</a:t>
            </a:r>
            <a:r>
              <a:rPr lang="en-US" sz="1050" b="0" dirty="0"/>
              <a:t>The internet.</a:t>
            </a:r>
            <a:endParaRPr lang="en-GB" sz="1050" b="0" dirty="0"/>
          </a:p>
        </p:txBody>
      </p:sp>
    </p:spTree>
    <p:extLst>
      <p:ext uri="{BB962C8B-B14F-4D97-AF65-F5344CB8AC3E}">
        <p14:creationId xmlns:p14="http://schemas.microsoft.com/office/powerpoint/2010/main" val="6250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2C11320-C432-47C8-BA99-848C42064915}"/>
              </a:ext>
            </a:extLst>
          </p:cNvPr>
          <p:cNvGrpSpPr/>
          <p:nvPr/>
        </p:nvGrpSpPr>
        <p:grpSpPr>
          <a:xfrm>
            <a:off x="2319744" y="3543555"/>
            <a:ext cx="2673505" cy="1563572"/>
            <a:chOff x="6470494" y="3579928"/>
            <a:chExt cx="2673505" cy="15635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B14A12-8145-4839-92FC-9AAA2F04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6234" y="3579928"/>
              <a:ext cx="2137765" cy="156357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3F940-7ADC-411C-A479-6F545C041E77}"/>
                </a:ext>
              </a:extLst>
            </p:cNvPr>
            <p:cNvSpPr txBox="1"/>
            <p:nvPr/>
          </p:nvSpPr>
          <p:spPr>
            <a:xfrm>
              <a:off x="6470494" y="4636616"/>
              <a:ext cx="1293919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Henrion et al., unpublished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9F1D379-8855-4329-BAF8-DD3027E6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42" y="3470757"/>
            <a:ext cx="954171" cy="783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CD78B-D541-41A1-8EE3-6E23BB88B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613" y="4085834"/>
            <a:ext cx="3960821" cy="103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B0F93-6E28-4496-88F5-6C8AA3D6E332}"/>
              </a:ext>
            </a:extLst>
          </p:cNvPr>
          <p:cNvSpPr txBox="1"/>
          <p:nvPr/>
        </p:nvSpPr>
        <p:spPr>
          <a:xfrm>
            <a:off x="7442859" y="4824144"/>
            <a:ext cx="1767858" cy="274091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GB" sz="600" dirty="0" err="1"/>
              <a:t>Esteva</a:t>
            </a:r>
            <a:r>
              <a:rPr lang="en-GB" sz="600" dirty="0"/>
              <a:t> et al. (2017), 10.1038/nature21056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5CABB6-5575-451F-8DB5-7A9AB9255AFA}"/>
              </a:ext>
            </a:extLst>
          </p:cNvPr>
          <p:cNvGrpSpPr/>
          <p:nvPr/>
        </p:nvGrpSpPr>
        <p:grpSpPr>
          <a:xfrm>
            <a:off x="5909063" y="2102689"/>
            <a:ext cx="1989703" cy="1212258"/>
            <a:chOff x="6698768" y="1277608"/>
            <a:chExt cx="1989703" cy="12122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D5EF76-6553-4B82-AACB-2B2F08F0F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57E52-C91E-4F44-B24E-B40BDEA43DD7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51495-72E8-4AAE-B012-74CB6918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64A6-52E1-4F8D-B8EC-AB2E9EC21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14814"/>
            <a:ext cx="4038600" cy="36798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Statistical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Decision trees &amp; random forests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Support vector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Ensemble learners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4CBD-4E3B-4C1D-ABAB-2C8D98933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93435"/>
            <a:ext cx="4038600" cy="37011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Neural networks</a:t>
            </a:r>
          </a:p>
          <a:p>
            <a:pPr marL="732526" lvl="1" indent="-342900"/>
            <a:r>
              <a:rPr lang="en-GB" sz="1600" dirty="0"/>
              <a:t>Artificial neuron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Multilayer </a:t>
            </a:r>
            <a:r>
              <a:rPr lang="en-GB" sz="1600" dirty="0" err="1"/>
              <a:t>perceptrons</a:t>
            </a:r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Self-organising maps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Deep learning</a:t>
            </a:r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endParaRPr lang="en-GB" sz="1800" dirty="0"/>
          </a:p>
          <a:p>
            <a:pPr marL="732526" lvl="1" indent="-342900"/>
            <a:endParaRPr lang="en-GB" sz="1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5E9C4-ED56-4EDE-A7D3-564DD6D74AA6}"/>
              </a:ext>
            </a:extLst>
          </p:cNvPr>
          <p:cNvGrpSpPr/>
          <p:nvPr/>
        </p:nvGrpSpPr>
        <p:grpSpPr>
          <a:xfrm>
            <a:off x="6659327" y="1175298"/>
            <a:ext cx="1989703" cy="727932"/>
            <a:chOff x="5275866" y="1517135"/>
            <a:chExt cx="1989703" cy="727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2674-895C-4741-BDA0-99339389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308990-9468-417E-9EE6-673E6ED8467F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347092-5401-45DD-817C-243829BC44DA}"/>
              </a:ext>
            </a:extLst>
          </p:cNvPr>
          <p:cNvGrpSpPr/>
          <p:nvPr/>
        </p:nvGrpSpPr>
        <p:grpSpPr>
          <a:xfrm>
            <a:off x="2623785" y="2153801"/>
            <a:ext cx="2048009" cy="1201834"/>
            <a:chOff x="2623785" y="2462138"/>
            <a:chExt cx="2048009" cy="12018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EEE63F-4482-4177-90D5-112E83A4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3785" y="2462138"/>
              <a:ext cx="1848423" cy="10187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309F57-8489-4239-BF76-839D896D9B83}"/>
                </a:ext>
              </a:extLst>
            </p:cNvPr>
            <p:cNvSpPr txBox="1"/>
            <p:nvPr/>
          </p:nvSpPr>
          <p:spPr>
            <a:xfrm>
              <a:off x="3385888" y="3389881"/>
              <a:ext cx="1285906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globalsoftwaresupport.com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1BC71E1-B33B-416A-ADBE-8A5E0DFF39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9" y="2163459"/>
            <a:ext cx="1362027" cy="89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F80F65-AFD8-4731-BA4B-A2202ED14577}"/>
              </a:ext>
            </a:extLst>
          </p:cNvPr>
          <p:cNvSpPr txBox="1"/>
          <p:nvPr/>
        </p:nvSpPr>
        <p:spPr>
          <a:xfrm>
            <a:off x="568662" y="2937931"/>
            <a:ext cx="2241358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Van den </a:t>
            </a:r>
            <a:r>
              <a:rPr lang="en-GB" sz="600" dirty="0" err="1"/>
              <a:t>Eijkel</a:t>
            </a:r>
            <a:r>
              <a:rPr lang="en-GB" sz="600" dirty="0"/>
              <a:t>, G.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533B1E-475A-432D-9E55-FE1A184BAE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080" y="1237876"/>
            <a:ext cx="2307769" cy="6025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771AC20-C01C-4845-82F8-6637350A8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7952" y="2848157"/>
            <a:ext cx="1270303" cy="11483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B8C9F-12F8-4679-9208-D9FB8A837409}"/>
              </a:ext>
            </a:extLst>
          </p:cNvPr>
          <p:cNvSpPr txBox="1"/>
          <p:nvPr/>
        </p:nvSpPr>
        <p:spPr>
          <a:xfrm>
            <a:off x="6067221" y="3533467"/>
            <a:ext cx="1912400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 err="1"/>
              <a:t>Silipo</a:t>
            </a:r>
            <a:r>
              <a:rPr lang="en-GB" sz="600" dirty="0"/>
              <a:t>, R.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94518-D175-4356-9BE9-99C45D500B47}"/>
              </a:ext>
            </a:extLst>
          </p:cNvPr>
          <p:cNvSpPr txBox="1"/>
          <p:nvPr/>
        </p:nvSpPr>
        <p:spPr>
          <a:xfrm>
            <a:off x="1522126" y="3874558"/>
            <a:ext cx="1531254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Bishop, C. (2007), Pattern Recognition and Machine Learning, Springer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E21280-8DAC-4458-B7BE-E174B6F6CE61}"/>
              </a:ext>
            </a:extLst>
          </p:cNvPr>
          <p:cNvSpPr/>
          <p:nvPr/>
        </p:nvSpPr>
        <p:spPr>
          <a:xfrm>
            <a:off x="494970" y="748622"/>
            <a:ext cx="2749914" cy="1097227"/>
          </a:xfrm>
          <a:prstGeom prst="ellipse">
            <a:avLst/>
          </a:prstGeom>
          <a:noFill/>
          <a:ln w="25400">
            <a:solidFill>
              <a:srgbClr val="92D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9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A lot of ML algorithms developed outside the context of statistical science.</a:t>
            </a:r>
          </a:p>
          <a:p>
            <a:r>
              <a:rPr lang="en-GB" sz="1800" b="0" dirty="0"/>
              <a:t>Many are heuristics – i.e. practical, not necessarily optimal.</a:t>
            </a:r>
          </a:p>
          <a:p>
            <a:endParaRPr lang="en-GB" sz="1800" b="0" dirty="0"/>
          </a:p>
          <a:p>
            <a:r>
              <a:rPr lang="en-GB" sz="1800" b="0" dirty="0"/>
              <a:t>Statisticians interested in knowing asymptotic properties of methods:</a:t>
            </a:r>
          </a:p>
          <a:p>
            <a:pPr marL="675376" lvl="1" indent="-285750"/>
            <a:r>
              <a:rPr lang="en-GB" sz="1500" dirty="0"/>
              <a:t>G</a:t>
            </a:r>
            <a:r>
              <a:rPr lang="en-GB" sz="1500" b="0" dirty="0"/>
              <a:t>iven infinite amounts of data, are you actually going to get the right solution?</a:t>
            </a:r>
          </a:p>
          <a:p>
            <a:pPr marL="675376" lvl="1" indent="-285750"/>
            <a:r>
              <a:rPr lang="en-GB" sz="1500" b="0" dirty="0"/>
              <a:t>If not, by how far are you off?</a:t>
            </a:r>
          </a:p>
          <a:p>
            <a:pPr marL="675376" lvl="1" indent="-285750"/>
            <a:r>
              <a:rPr lang="en-GB" sz="1500" b="0" dirty="0"/>
              <a:t>How precise will your estimate be?</a:t>
            </a:r>
            <a:endParaRPr lang="en-GB" sz="1800" b="0" dirty="0"/>
          </a:p>
          <a:p>
            <a:endParaRPr lang="en-GB" sz="1800" b="0" dirty="0"/>
          </a:p>
          <a:p>
            <a:r>
              <a:rPr lang="en-GB" sz="1800" b="0" dirty="0"/>
              <a:t>Estimated parameters have statistical properties: bias, variance, …</a:t>
            </a:r>
          </a:p>
          <a:p>
            <a:endParaRPr lang="en-GB" sz="1800" b="0" dirty="0"/>
          </a:p>
          <a:p>
            <a:r>
              <a:rPr lang="en-GB" sz="1800" b="0" dirty="0"/>
              <a:t>Much (most?) of statistics is about minimising the </a:t>
            </a:r>
            <a:r>
              <a:rPr lang="en-GB" sz="1800" dirty="0"/>
              <a:t>bias-variance trade-off</a:t>
            </a:r>
            <a:r>
              <a:rPr lang="en-GB" sz="1800" b="0" dirty="0"/>
              <a:t>.</a:t>
            </a:r>
          </a:p>
          <a:p>
            <a:endParaRPr lang="en-GB" sz="1800" b="0" dirty="0"/>
          </a:p>
          <a:p>
            <a:endParaRPr lang="en-GB" sz="1800" b="0" dirty="0"/>
          </a:p>
          <a:p>
            <a:r>
              <a:rPr lang="en-GB" sz="1800" b="0" dirty="0"/>
              <a:t>In other words:</a:t>
            </a:r>
          </a:p>
          <a:p>
            <a:r>
              <a:rPr lang="en-GB" sz="1800" b="0" dirty="0"/>
              <a:t>While an algorithm may work on a particular dataset, will it work in general with any dataset?</a:t>
            </a:r>
          </a:p>
          <a:p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4145635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2B118-FAC7-47EB-ACA8-48545BAA2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313" y="745647"/>
            <a:ext cx="5223373" cy="402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5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GB" sz="1800" b="0" dirty="0"/>
                  <a:t>Mathematically:</a:t>
                </a:r>
              </a:p>
              <a:p>
                <a:endParaRPr lang="en-GB" sz="1800" b="0" dirty="0"/>
              </a:p>
              <a:p>
                <a:r>
                  <a:rPr lang="en-GB" sz="1800" b="0" dirty="0"/>
                  <a:t>Assume 2 random variables, X &amp; Y, are related via the relationship:</a:t>
                </a:r>
              </a:p>
              <a:p>
                <a:pPr algn="ctr"/>
                <a:r>
                  <a:rPr lang="en-GB" sz="1800" b="0" dirty="0"/>
                  <a:t>Y = f(X) + ε</a:t>
                </a:r>
              </a:p>
              <a:p>
                <a:r>
                  <a:rPr lang="en-GB" sz="1800" b="0" dirty="0"/>
                  <a:t>With ε some random error.</a:t>
                </a:r>
              </a:p>
              <a:p>
                <a:endParaRPr lang="en-GB" sz="1800" b="0" dirty="0"/>
              </a:p>
              <a:p>
                <a:r>
                  <a:rPr lang="en-GB" sz="1800" b="0" dirty="0"/>
                  <a:t>Estimate a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GB" sz="1800" b="0" dirty="0"/>
                  <a:t>.</a:t>
                </a:r>
              </a:p>
              <a:p>
                <a:r>
                  <a:rPr lang="en-GB" sz="1800" b="0" dirty="0"/>
                  <a:t>Then </a:t>
                </a:r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800" b="0" dirty="0"/>
              </a:p>
              <a:p>
                <a:r>
                  <a:rPr lang="en-GB" sz="1800" dirty="0"/>
                  <a:t>                                    error  =       bias</a:t>
                </a:r>
                <a:r>
                  <a:rPr lang="en-GB" sz="1800" baseline="30000" dirty="0"/>
                  <a:t>2</a:t>
                </a:r>
                <a:r>
                  <a:rPr lang="en-GB" sz="1800" dirty="0"/>
                  <a:t>     +      variance      +  irreducible error</a:t>
                </a:r>
              </a:p>
              <a:p>
                <a:endParaRPr lang="en-GB" sz="1800" b="0" dirty="0"/>
              </a:p>
              <a:p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1689" t="-2305" r="-1028" b="-1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0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1E8F9-DEA4-4928-8159-A86035333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35" y="892218"/>
            <a:ext cx="6888530" cy="39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1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SS as an error function for optimisation</a:t>
            </a:r>
          </a:p>
        </p:txBody>
      </p:sp>
      <p:pic>
        <p:nvPicPr>
          <p:cNvPr id="6" name="Picture 5" descr="MLW_COM_RandStatsWorkshops_Session5_files/figure-pptx/unnamed-chunk-6-1.png">
            <a:extLst>
              <a:ext uri="{FF2B5EF4-FFF2-40B4-BE49-F238E27FC236}">
                <a16:creationId xmlns:a16="http://schemas.microsoft.com/office/drawing/2014/main" id="{C2AB9D02-96FE-F241-970F-D27D3385EDD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27735" y="946993"/>
            <a:ext cx="6898536" cy="388307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37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299"/>
            <a:ext cx="8301046" cy="36575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b="0" dirty="0"/>
              <a:t>Sum of squares is the most common error function because it leads to a  convex optimisation problem.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Statisticians tend not to optimise the sum of squared errors (</a:t>
            </a:r>
            <a:r>
              <a:rPr lang="en-GB" dirty="0"/>
              <a:t>least squares</a:t>
            </a:r>
            <a:r>
              <a:rPr lang="en-GB" b="0" dirty="0"/>
              <a:t>  - LS), but rather maximise the likelihood (</a:t>
            </a:r>
            <a:r>
              <a:rPr lang="en-GB" dirty="0"/>
              <a:t>maximum likelihood</a:t>
            </a:r>
            <a:r>
              <a:rPr lang="en-GB" b="0" dirty="0"/>
              <a:t> - ML) of observing a given dataset assuming a given model. This is a more general approach, though it does make additional assumptions.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For many models, ML &amp; LS are equivalent, for some they are not (e.g. non-normal errors in linear model).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In machine learning, usually </a:t>
            </a:r>
            <a:r>
              <a:rPr lang="en-GB" dirty="0"/>
              <a:t>predictive error / accuracy</a:t>
            </a:r>
            <a:r>
              <a:rPr lang="en-GB" b="0" dirty="0"/>
              <a:t> is optimised (using, e.g. cross-validation).</a:t>
            </a:r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204227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299"/>
            <a:ext cx="8301046" cy="3601603"/>
          </a:xfrm>
        </p:spPr>
        <p:txBody>
          <a:bodyPr/>
          <a:lstStyle/>
          <a:p>
            <a:endParaRPr lang="en-GB" b="0" dirty="0"/>
          </a:p>
          <a:p>
            <a:r>
              <a:rPr lang="en-GB" b="0" dirty="0"/>
              <a:t>Test set performance:</a:t>
            </a:r>
          </a:p>
          <a:p>
            <a:r>
              <a:rPr lang="en-GB" b="0" dirty="0"/>
              <a:t>Consider not only how well a model fits the current dataset, but also how well it will perform on future data.</a:t>
            </a:r>
          </a:p>
          <a:p>
            <a:endParaRPr lang="en-GB" b="0" dirty="0"/>
          </a:p>
          <a:p>
            <a:r>
              <a:rPr lang="en-GB" b="0" dirty="0"/>
              <a:t>But this comes at a cost:</a:t>
            </a:r>
          </a:p>
          <a:p>
            <a:r>
              <a:rPr lang="en-GB" b="0" dirty="0"/>
              <a:t>Not all the data is used to estimate the model parameters.</a:t>
            </a:r>
          </a:p>
          <a:p>
            <a:endParaRPr lang="en-GB" b="0" dirty="0"/>
          </a:p>
          <a:p>
            <a:r>
              <a:rPr lang="en-GB" b="0" dirty="0"/>
              <a:t>What should the focus be: </a:t>
            </a:r>
            <a:r>
              <a:rPr lang="en-GB" b="0" u="sng" dirty="0"/>
              <a:t>inference or prediction</a:t>
            </a:r>
            <a:r>
              <a:rPr lang="en-GB" b="0" dirty="0"/>
              <a:t>?</a:t>
            </a:r>
          </a:p>
          <a:p>
            <a:endParaRPr lang="en-GB" b="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69212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400" dirty="0"/>
              <a:t>Slides &amp; R code: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>
                <a:hlinkClick r:id="rId3"/>
              </a:rPr>
              <a:t>https://github.com/gitMarcH/IndabaX_2021</a:t>
            </a: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99161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decision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299"/>
                <a:ext cx="8301046" cy="3601603"/>
              </a:xfrm>
            </p:spPr>
            <p:txBody>
              <a:bodyPr/>
              <a:lstStyle/>
              <a:p>
                <a:r>
                  <a:rPr lang="en-GB" b="0" dirty="0"/>
                  <a:t>For classification problems with a zero-one loss function (i.e. all misclassifications equally bad), one can show that the optimal classification rule is</a:t>
                </a:r>
              </a:p>
              <a:p>
                <a:endParaRPr lang="en-GB" b="0" dirty="0"/>
              </a:p>
              <a:p>
                <a:r>
                  <a:rPr lang="en-GB" b="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bar>
                          <m:bar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b="0" dirty="0"/>
                  <a:t>This is known as the </a:t>
                </a:r>
                <a:r>
                  <a:rPr lang="en-GB" b="0" u="sng" dirty="0"/>
                  <a:t>Bayes classifier</a:t>
                </a:r>
                <a:r>
                  <a:rPr lang="en-GB" b="0" dirty="0"/>
                  <a:t> and its error rate (the Bayes rate) is the lowest you can achieve.</a:t>
                </a:r>
              </a:p>
              <a:p>
                <a:endParaRPr lang="en-GB" b="0" dirty="0"/>
              </a:p>
              <a:p>
                <a:r>
                  <a:rPr lang="en-GB" b="0" dirty="0"/>
                  <a:t>The practical problem is how to estimate the probabilities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bar>
                          <m:bar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r>
                  <a:rPr lang="en-GB" b="0" dirty="0"/>
                  <a:t>.</a:t>
                </a:r>
              </a:p>
              <a:p>
                <a:endParaRPr lang="en-GB" sz="1800" b="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299"/>
                <a:ext cx="8301046" cy="3601603"/>
              </a:xfrm>
              <a:blipFill>
                <a:blip r:embed="rId3"/>
                <a:stretch>
                  <a:fillRect l="-1835" t="-2113" r="-1376" b="-1408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415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overly broad generalisation…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Statistics</a:t>
            </a:r>
          </a:p>
          <a:p>
            <a:r>
              <a:rPr lang="en-GB" b="0" dirty="0"/>
              <a:t>Focus on </a:t>
            </a:r>
            <a:r>
              <a:rPr lang="en-GB" b="0" u="sng" dirty="0"/>
              <a:t>statistical inference</a:t>
            </a:r>
            <a:r>
              <a:rPr lang="en-GB" b="0" dirty="0"/>
              <a:t> about model parameters.</a:t>
            </a:r>
          </a:p>
          <a:p>
            <a:pPr marL="732526" lvl="1" indent="-342900"/>
            <a:r>
              <a:rPr lang="en-GB" sz="1600" dirty="0"/>
              <a:t>D</a:t>
            </a:r>
            <a:r>
              <a:rPr lang="en-GB" sz="1600" b="0" dirty="0"/>
              <a:t>o these 2 groups have different mean values?</a:t>
            </a:r>
          </a:p>
          <a:p>
            <a:pPr marL="732526" lvl="1" indent="-342900"/>
            <a:r>
              <a:rPr lang="en-GB" sz="1600" dirty="0"/>
              <a:t>Is this slope coefficient different from 0?</a:t>
            </a:r>
          </a:p>
          <a:p>
            <a:endParaRPr lang="en-GB" sz="1200" b="0" dirty="0"/>
          </a:p>
          <a:p>
            <a:r>
              <a:rPr lang="en-GB" sz="2400" dirty="0"/>
              <a:t>Machine learning</a:t>
            </a:r>
          </a:p>
          <a:p>
            <a:r>
              <a:rPr lang="en-GB" b="0" dirty="0"/>
              <a:t>Focus on </a:t>
            </a:r>
            <a:r>
              <a:rPr lang="en-GB" b="0" u="sng" dirty="0"/>
              <a:t>prediction</a:t>
            </a:r>
            <a:r>
              <a:rPr lang="en-GB" b="0" dirty="0"/>
              <a:t>.</a:t>
            </a:r>
          </a:p>
          <a:p>
            <a:pPr marL="732526" lvl="1" indent="-342900"/>
            <a:r>
              <a:rPr lang="en-GB" sz="1600" dirty="0"/>
              <a:t>W</a:t>
            </a:r>
            <a:r>
              <a:rPr lang="en-GB" sz="1600" b="0" dirty="0"/>
              <a:t>hat </a:t>
            </a:r>
            <a:r>
              <a:rPr lang="en-GB" sz="1600" b="0"/>
              <a:t>is the most </a:t>
            </a:r>
            <a:r>
              <a:rPr lang="en-GB" sz="1600" b="0" dirty="0"/>
              <a:t>likely type of an object, given an image of it?</a:t>
            </a:r>
          </a:p>
          <a:p>
            <a:pPr marL="732526" lvl="1" indent="-342900"/>
            <a:r>
              <a:rPr lang="en-GB" sz="1600" dirty="0"/>
              <a:t>What is the most likely successful advert to display to a user?</a:t>
            </a:r>
            <a:endParaRPr lang="en-GB" sz="1600" b="0" dirty="0"/>
          </a:p>
          <a:p>
            <a:endParaRPr lang="en-GB" b="0" dirty="0"/>
          </a:p>
          <a:p>
            <a:endParaRPr lang="en-GB" b="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156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overly broad generalisation…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52EC4-457B-4D8F-83C9-2FBA75A7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65" y="1754235"/>
            <a:ext cx="2204647" cy="72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9896C-6F09-41C3-AA79-3B561680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0" y="1043262"/>
            <a:ext cx="5716932" cy="3442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ADA11-ED42-4EAA-97E6-E7AF1BE81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314" y="2917852"/>
            <a:ext cx="2123024" cy="8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38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Reasoning under uncertainty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spcBef>
                <a:spcPts val="3000"/>
              </a:spcBef>
            </a:pPr>
            <a:endParaRPr lang="en-US" sz="800" dirty="0"/>
          </a:p>
          <a:p>
            <a:pPr lvl="0">
              <a:spcBef>
                <a:spcPts val="1000"/>
              </a:spcBef>
            </a:pPr>
            <a:r>
              <a:rPr lang="en-US" sz="1800" dirty="0"/>
              <a:t>PROBABILITY</a:t>
            </a:r>
          </a:p>
          <a:p>
            <a:pPr lvl="0"/>
            <a:r>
              <a:rPr lang="en-US" sz="1800" b="0" dirty="0"/>
              <a:t>To quantify uncertainty we need to use the tools of</a:t>
            </a:r>
            <a:r>
              <a:rPr lang="en-US" sz="1800" dirty="0"/>
              <a:t> probability theory</a:t>
            </a:r>
            <a:r>
              <a:rPr lang="en-US" sz="1800" b="0" dirty="0"/>
              <a:t>.</a:t>
            </a:r>
          </a:p>
          <a:p>
            <a:pPr lvl="0">
              <a:spcBef>
                <a:spcPts val="3000"/>
              </a:spcBef>
            </a:pPr>
            <a:r>
              <a:rPr lang="en-US" sz="1800" dirty="0"/>
              <a:t>STATISTICS</a:t>
            </a:r>
          </a:p>
          <a:p>
            <a:pPr lvl="0"/>
            <a:r>
              <a:rPr lang="en-US" sz="1800" b="0" dirty="0"/>
              <a:t>To gain insights from observational data we need to make </a:t>
            </a:r>
            <a:r>
              <a:rPr lang="en-US" sz="1800" dirty="0"/>
              <a:t>statistical inference.</a:t>
            </a:r>
          </a:p>
          <a:p>
            <a:endParaRPr lang="en-GB" sz="1800" b="0" dirty="0"/>
          </a:p>
          <a:p>
            <a:r>
              <a:rPr lang="en-GB" sz="1800" dirty="0"/>
              <a:t>MACHINE LEARNING</a:t>
            </a:r>
          </a:p>
          <a:p>
            <a:r>
              <a:rPr lang="en-GB" sz="1800" b="0" dirty="0"/>
              <a:t>Use mathematical, statistical &amp; computational tools to make </a:t>
            </a:r>
            <a:r>
              <a:rPr lang="en-GB" sz="1800" dirty="0"/>
              <a:t>predictions</a:t>
            </a:r>
            <a:r>
              <a:rPr lang="en-GB" sz="18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069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&amp;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Apart from machine learning being based on statistical principles, statistics also plays a role in:</a:t>
            </a:r>
          </a:p>
          <a:p>
            <a:endParaRPr lang="en-GB" sz="1800" b="0" dirty="0"/>
          </a:p>
          <a:p>
            <a:pPr marL="675376" lvl="1" indent="-285750"/>
            <a:r>
              <a:rPr lang="en-GB" sz="1800" b="0" dirty="0"/>
              <a:t>Preparing / cleaning data</a:t>
            </a:r>
          </a:p>
          <a:p>
            <a:pPr marL="675376" lvl="1" indent="-285750"/>
            <a:r>
              <a:rPr lang="en-GB" sz="1800" b="0" dirty="0"/>
              <a:t>Algorithm / model selection</a:t>
            </a:r>
          </a:p>
          <a:p>
            <a:pPr marL="675376" lvl="1" indent="-285750"/>
            <a:r>
              <a:rPr lang="en-GB" sz="1800" b="0" dirty="0"/>
              <a:t>Evaluating algorithm / model performance</a:t>
            </a:r>
          </a:p>
          <a:p>
            <a:pPr marL="675376" lvl="1" indent="-285750"/>
            <a:r>
              <a:rPr lang="en-GB" sz="1800" b="0" dirty="0"/>
              <a:t>Deriving properties of estimated parameters (e.g. confidence intervals)</a:t>
            </a:r>
          </a:p>
          <a:p>
            <a:pPr marL="675376" lvl="1" indent="-285750"/>
            <a:r>
              <a:rPr lang="en-GB" sz="1800" b="0" dirty="0"/>
              <a:t>…</a:t>
            </a:r>
          </a:p>
          <a:p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849428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Terminology / history</a:t>
            </a:r>
          </a:p>
        </p:txBody>
      </p:sp>
    </p:spTree>
    <p:extLst>
      <p:ext uri="{BB962C8B-B14F-4D97-AF65-F5344CB8AC3E}">
        <p14:creationId xmlns:p14="http://schemas.microsoft.com/office/powerpoint/2010/main" val="3557163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6FFF-C9A8-4296-B40C-DE53895C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1109-BE6E-4606-9E26-F0CE8D2D92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r"/>
            <a:endParaRPr lang="en-GB" dirty="0"/>
          </a:p>
          <a:p>
            <a:pPr algn="r"/>
            <a:r>
              <a:rPr lang="en-GB" dirty="0"/>
              <a:t>Mathematics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Computer science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Engineering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D7CA9-442E-4A1E-9AB2-381BEB1B71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Statistics</a:t>
            </a:r>
          </a:p>
          <a:p>
            <a:endParaRPr lang="en-GB" dirty="0"/>
          </a:p>
          <a:p>
            <a:r>
              <a:rPr lang="en-GB" dirty="0"/>
              <a:t>Machine learning</a:t>
            </a:r>
          </a:p>
          <a:p>
            <a:endParaRPr lang="en-GB" dirty="0"/>
          </a:p>
          <a:p>
            <a:r>
              <a:rPr lang="en-GB" dirty="0"/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996977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3664-0FAA-4469-A5F3-33E1538A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Equivalent terminology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090B-0A1B-4ECF-911E-222BF3586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r"/>
            <a:r>
              <a:rPr lang="en-GB" dirty="0"/>
              <a:t>Statistics </a:t>
            </a:r>
            <a:r>
              <a:rPr lang="en-GB" sz="2000" b="0" dirty="0"/>
              <a:t>  ↔</a:t>
            </a:r>
            <a:endParaRPr lang="en-GB" b="0" dirty="0"/>
          </a:p>
          <a:p>
            <a:pPr algn="r"/>
            <a:endParaRPr lang="en-GB" sz="2000" b="0" dirty="0"/>
          </a:p>
          <a:p>
            <a:pPr algn="r"/>
            <a:r>
              <a:rPr lang="en-GB" sz="2000" b="0" dirty="0"/>
              <a:t>models    ↔</a:t>
            </a:r>
          </a:p>
          <a:p>
            <a:pPr algn="r"/>
            <a:r>
              <a:rPr lang="en-GB" sz="2000" b="0" dirty="0"/>
              <a:t>parameters   ↔</a:t>
            </a:r>
          </a:p>
          <a:p>
            <a:pPr algn="r"/>
            <a:r>
              <a:rPr lang="en-GB" sz="2000" b="0" dirty="0"/>
              <a:t>fitting / estimating   ↔</a:t>
            </a:r>
          </a:p>
          <a:p>
            <a:pPr algn="r"/>
            <a:r>
              <a:rPr lang="en-GB" sz="2000" b="0" dirty="0"/>
              <a:t>test set performance   ↔</a:t>
            </a:r>
          </a:p>
          <a:p>
            <a:pPr algn="r"/>
            <a:endParaRPr lang="en-GB" sz="2000" b="0" dirty="0"/>
          </a:p>
          <a:p>
            <a:pPr algn="r"/>
            <a:endParaRPr lang="en-GB" sz="2000" b="0" dirty="0"/>
          </a:p>
          <a:p>
            <a:pPr algn="r"/>
            <a:r>
              <a:rPr lang="en-GB" sz="2000" b="0" dirty="0"/>
              <a:t>logistic regression   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A5441-1BDF-436D-99E8-488D2D69F6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000" b="0" dirty="0"/>
              <a:t> </a:t>
            </a:r>
            <a:r>
              <a:rPr lang="en-GB" dirty="0"/>
              <a:t>Machine learning</a:t>
            </a:r>
          </a:p>
          <a:p>
            <a:endParaRPr lang="en-GB" sz="2000" b="0" dirty="0"/>
          </a:p>
          <a:p>
            <a:r>
              <a:rPr lang="en-GB" sz="2000" b="0" dirty="0"/>
              <a:t> networks, graphs</a:t>
            </a:r>
          </a:p>
          <a:p>
            <a:r>
              <a:rPr lang="en-GB" sz="2000" b="0" dirty="0"/>
              <a:t> weights</a:t>
            </a:r>
          </a:p>
          <a:p>
            <a:r>
              <a:rPr lang="en-GB" sz="2000" b="0" dirty="0"/>
              <a:t> learning</a:t>
            </a:r>
          </a:p>
          <a:p>
            <a:r>
              <a:rPr lang="en-GB" sz="2000" b="0" dirty="0"/>
              <a:t> generalisation</a:t>
            </a:r>
          </a:p>
          <a:p>
            <a:endParaRPr lang="en-GB" sz="2000" b="0" dirty="0"/>
          </a:p>
          <a:p>
            <a:endParaRPr lang="en-GB" sz="2000" b="0" dirty="0"/>
          </a:p>
          <a:p>
            <a:r>
              <a:rPr lang="en-GB" sz="2000" b="0" dirty="0"/>
              <a:t> perceptron</a:t>
            </a:r>
          </a:p>
        </p:txBody>
      </p:sp>
    </p:spTree>
    <p:extLst>
      <p:ext uri="{BB962C8B-B14F-4D97-AF65-F5344CB8AC3E}">
        <p14:creationId xmlns:p14="http://schemas.microsoft.com/office/powerpoint/2010/main" val="285447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12 key (statistical) techniques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3839001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GLM: linear, log-linear, logistic, Poisson,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Splines &amp; GAM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Regularisation: lasso, ridge, elastic net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Simple classification / clustering: k-nearest neighbour, k-means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Kernel density estimation &amp; classification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Mixture models &amp; the EM algorithm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LDA, QDA, RDA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dirty="0"/>
              <a:t>Decision trees &amp; random forest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dirty="0"/>
              <a:t>Neural networks &amp; deep learning</a:t>
            </a:r>
            <a:endParaRPr lang="en-GB" sz="1800" b="0" dirty="0"/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Graphical models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PCA &amp; factor analysis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Bootstrap &amp; resampling techniques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78901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Lead the Statistical Support Unit at MLW.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Raised in Luxembourg.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MSc in Mathematics.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PhD in statistical pattern recognition for digital sky surveys.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Post-docs in genetic epidemiology &amp; multi-scale modelling.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55731B-A585-4988-BFF6-842534CF992F}"/>
              </a:ext>
            </a:extLst>
          </p:cNvPr>
          <p:cNvGrpSpPr/>
          <p:nvPr/>
        </p:nvGrpSpPr>
        <p:grpSpPr>
          <a:xfrm>
            <a:off x="0" y="982835"/>
            <a:ext cx="9144000" cy="3819970"/>
            <a:chOff x="0" y="882359"/>
            <a:chExt cx="9144000" cy="38199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8E1EBA3-A90E-4F5D-A097-228A9E767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82359"/>
              <a:ext cx="9144000" cy="381997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28CD828-B60F-4E29-80B2-81D88789B324}"/>
                </a:ext>
              </a:extLst>
            </p:cNvPr>
            <p:cNvGrpSpPr/>
            <p:nvPr/>
          </p:nvGrpSpPr>
          <p:grpSpPr>
            <a:xfrm>
              <a:off x="4884650" y="1177934"/>
              <a:ext cx="1702234" cy="529952"/>
              <a:chOff x="4884650" y="1177934"/>
              <a:chExt cx="1702234" cy="52995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1834914-4446-4B41-BC70-EF1D59B4F3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84650" y="1459900"/>
                <a:ext cx="752038" cy="247986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577109-4C6B-48C3-BF3C-C8B4D9CB5B6E}"/>
                  </a:ext>
                </a:extLst>
              </p:cNvPr>
              <p:cNvSpPr txBox="1"/>
              <p:nvPr/>
            </p:nvSpPr>
            <p:spPr>
              <a:xfrm>
                <a:off x="5550826" y="1177934"/>
                <a:ext cx="103605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pPr algn="ctr"/>
                <a:r>
                  <a:rPr lang="en-GB" sz="1000" b="1" dirty="0">
                    <a:solidFill>
                      <a:srgbClr val="79C900"/>
                    </a:solidFill>
                  </a:rPr>
                  <a:t>Raised in Luxembourg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59E03D-B352-4188-BEE0-5C89536B0959}"/>
                </a:ext>
              </a:extLst>
            </p:cNvPr>
            <p:cNvGrpSpPr/>
            <p:nvPr/>
          </p:nvGrpSpPr>
          <p:grpSpPr>
            <a:xfrm>
              <a:off x="2387435" y="2009416"/>
              <a:ext cx="1278572" cy="2272266"/>
              <a:chOff x="2387435" y="2009416"/>
              <a:chExt cx="1278572" cy="227226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2371A81-D68D-4178-B384-444C2ACDCB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4333" y="2009416"/>
                <a:ext cx="82414" cy="1067640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A16585-C480-4A1D-B177-282DA35AF16D}"/>
                  </a:ext>
                </a:extLst>
              </p:cNvPr>
              <p:cNvSpPr txBox="1"/>
              <p:nvPr/>
            </p:nvSpPr>
            <p:spPr>
              <a:xfrm>
                <a:off x="2387435" y="3034279"/>
                <a:ext cx="1278572" cy="335646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>
                    <a:solidFill>
                      <a:srgbClr val="79C900"/>
                    </a:solidFill>
                  </a:rPr>
                  <a:t>Postdoc @ MSSM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15AF2D6-C28C-495B-BF9E-C8B3EF609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3887" y="3305560"/>
                <a:ext cx="728476" cy="976122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5A22FA3-EB06-4FDB-8ABD-580D44BA6734}"/>
                </a:ext>
              </a:extLst>
            </p:cNvPr>
            <p:cNvGrpSpPr/>
            <p:nvPr/>
          </p:nvGrpSpPr>
          <p:grpSpPr>
            <a:xfrm>
              <a:off x="3388270" y="1683596"/>
              <a:ext cx="3353958" cy="1564282"/>
              <a:chOff x="3388270" y="1683596"/>
              <a:chExt cx="3353958" cy="156428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F1517A-9812-45C6-806E-C4F8259973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0309" y="1683596"/>
                <a:ext cx="376749" cy="639686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718DB3A-ED6F-4968-9ACF-998BEF7F7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8683" y="1835996"/>
                <a:ext cx="340775" cy="167443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18AF4F-494B-419A-929A-1AE29256ED07}"/>
                  </a:ext>
                </a:extLst>
              </p:cNvPr>
              <p:cNvSpPr txBox="1"/>
              <p:nvPr/>
            </p:nvSpPr>
            <p:spPr>
              <a:xfrm>
                <a:off x="3388270" y="2295480"/>
                <a:ext cx="335395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 err="1">
                    <a:solidFill>
                      <a:srgbClr val="79C900"/>
                    </a:solidFill>
                  </a:rPr>
                  <a:t>MSci</a:t>
                </a:r>
                <a:r>
                  <a:rPr lang="en-GB" sz="1000" b="1" dirty="0">
                    <a:solidFill>
                      <a:srgbClr val="79C900"/>
                    </a:solidFill>
                  </a:rPr>
                  <a:t>, PhD @ Imperial College London &amp; ENS Lyon</a:t>
                </a:r>
              </a:p>
              <a:p>
                <a:r>
                  <a:rPr lang="en-GB" sz="1000" b="1" dirty="0">
                    <a:solidFill>
                      <a:srgbClr val="79C900"/>
                    </a:solidFill>
                  </a:rPr>
                  <a:t>Postdoc @ ICR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A60D392-F45F-45EB-BC46-F919363D2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8341" y="2559542"/>
                <a:ext cx="1208347" cy="33327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1BFF44A-D416-4BA9-A8CB-F961090CD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4167" y="2547905"/>
                <a:ext cx="673781" cy="473251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5ED3712-7491-494E-B345-13E836597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4080" y="2959031"/>
                <a:ext cx="1323648" cy="288847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DFDDB76-6734-4DFB-BB3C-BC540ED96EA4}"/>
                </a:ext>
              </a:extLst>
            </p:cNvPr>
            <p:cNvGrpSpPr/>
            <p:nvPr/>
          </p:nvGrpSpPr>
          <p:grpSpPr>
            <a:xfrm>
              <a:off x="5483936" y="3232812"/>
              <a:ext cx="2867323" cy="638766"/>
              <a:chOff x="5483936" y="3232812"/>
              <a:chExt cx="2867323" cy="63876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F2074C6-8FA7-4B8E-A3DF-1F6EE6DBD0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1215" y="3477579"/>
                <a:ext cx="675661" cy="22478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0C43A3-312B-47FB-99D8-EABA6B8AB95F}"/>
                  </a:ext>
                </a:extLst>
              </p:cNvPr>
              <p:cNvSpPr txBox="1"/>
              <p:nvPr/>
            </p:nvSpPr>
            <p:spPr>
              <a:xfrm>
                <a:off x="6331747" y="3232812"/>
                <a:ext cx="151091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>
                    <a:solidFill>
                      <a:srgbClr val="79C900"/>
                    </a:solidFill>
                  </a:rPr>
                  <a:t>Lead Statistical Support Unit @ MLW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447D410-E483-4CFF-A5D1-3342CAFC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3936" y="3653254"/>
                <a:ext cx="2867323" cy="218324"/>
              </a:xfrm>
              <a:prstGeom prst="rect">
                <a:avLst/>
              </a:prstGeom>
            </p:spPr>
          </p:pic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2FE9B2-2FD5-424E-A0F8-0E29B5C95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4463" y="3974306"/>
            <a:ext cx="1384842" cy="116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5D6D4-3FBA-4154-8DE9-11DDA07B2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936" y="3978792"/>
            <a:ext cx="404448" cy="2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0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GB" sz="1800" b="0" dirty="0"/>
              <a:t>Some example data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D1419-0680-4886-B709-31DA3E1E9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62" y="1590884"/>
            <a:ext cx="9109076" cy="3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70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GB" sz="1800" b="0" dirty="0"/>
              <a:t>Some example data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D1419-0680-4886-B709-31DA3E1E9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2" y="1593567"/>
            <a:ext cx="9092936" cy="30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01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800" b="0" dirty="0"/>
                  <a:t>GLM: linear, log-linear, logistic, Poisson, …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Linear model</a:t>
                </a:r>
                <a:r>
                  <a:rPr lang="en-GB" sz="1800" b="0" dirty="0"/>
                  <a:t>: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 lvl="0" algn="ctr"/>
                <a:endParaRPr lang="en-GB" sz="1800" dirty="0"/>
              </a:p>
              <a:p>
                <a:pPr lvl="0"/>
                <a:r>
                  <a:rPr lang="en-GB" sz="1800" b="0" dirty="0"/>
                  <a:t>	</a:t>
                </a:r>
                <a:r>
                  <a:rPr lang="en-GB" sz="1800" b="0" u="sng" dirty="0"/>
                  <a:t>Generalised linear model (GLM)</a:t>
                </a:r>
              </a:p>
              <a:p>
                <a:pPr lvl="0"/>
                <a:r>
                  <a:rPr lang="en-GB" sz="1800" b="0" dirty="0"/>
                  <a:t>	   – includes logistic regression, Poisson regression, …</a:t>
                </a:r>
              </a:p>
              <a:p>
                <a:pPr lvl="0"/>
                <a:r>
                  <a:rPr lang="en-GB" sz="1800" b="0" dirty="0"/>
                  <a:t> </a:t>
                </a:r>
                <a:endParaRPr lang="ar-AE" sz="1800" b="0" dirty="0"/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en-GB" sz="1800" b="0" dirty="0"/>
              </a:p>
              <a:p>
                <a:pPr algn="ctr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02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GLM: linear, log-linear, logistic, Poisson, …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E4BDA-B637-524F-BB91-73582511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6312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86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2"/>
                </a:pPr>
                <a:r>
                  <a:rPr lang="en-GB" sz="1800" b="0" dirty="0"/>
                  <a:t>Splines &amp; GAM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Linear spline model</a:t>
                </a:r>
                <a:r>
                  <a:rPr lang="en-GB" sz="1800" b="0" dirty="0"/>
                  <a:t>: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 lvl="0"/>
                <a:r>
                  <a:rPr lang="en-GB" sz="1800" b="0" dirty="0"/>
                  <a:t>                          where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sz="1800" dirty="0"/>
              </a:p>
              <a:p>
                <a:pPr lvl="0" algn="ctr"/>
                <a:endParaRPr lang="en-GB" sz="1800" dirty="0"/>
              </a:p>
              <a:p>
                <a:pPr lvl="0"/>
                <a:r>
                  <a:rPr lang="en-GB" sz="1800" b="0" dirty="0"/>
                  <a:t>	</a:t>
                </a:r>
                <a:r>
                  <a:rPr lang="en-GB" sz="1800" b="0" u="sng" dirty="0"/>
                  <a:t>Generalised additive model (GAM)</a:t>
                </a:r>
              </a:p>
              <a:p>
                <a:pPr lvl="0"/>
                <a:endParaRPr lang="ar-AE" sz="800" b="0" dirty="0"/>
              </a:p>
              <a:p>
                <a:pPr algn="ctr">
                  <a:spcBef>
                    <a:spcPts val="0"/>
                  </a:spcBef>
                </a:pPr>
                <a:r>
                  <a:rPr lang="en-GB" sz="1800" b="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18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180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en-GB" sz="1800" b="0" dirty="0"/>
              </a:p>
              <a:p>
                <a:pPr algn="ctr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892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2"/>
            </a:pPr>
            <a:r>
              <a:rPr lang="en-GB" sz="1800" b="0" dirty="0"/>
              <a:t>Splines &amp; GAM</a:t>
            </a:r>
          </a:p>
          <a:p>
            <a:pPr algn="ctr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6EE3E-CF39-B34C-B185-92BE98585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1673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0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2"/>
            </a:pPr>
            <a:r>
              <a:rPr lang="en-GB" sz="1800" b="0" dirty="0"/>
              <a:t>Splines &amp; GAM</a:t>
            </a:r>
          </a:p>
          <a:p>
            <a:pPr algn="ctr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3081-C133-E448-BF7C-CF84645B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44" y="1732692"/>
            <a:ext cx="4576686" cy="30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3"/>
                </a:pPr>
                <a:r>
                  <a:rPr lang="en-GB" sz="1800" b="0" dirty="0"/>
                  <a:t>Regularisation / penalisation / shrinkage: ridge, lasso, elastic net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GLM – but with additional parameter constraints to shrink parameters. 	This controls variability and helps with variable selection.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Ridge regression</a:t>
                </a:r>
                <a:r>
                  <a:rPr lang="en-GB" sz="1800" b="0" dirty="0"/>
                  <a:t> – L</a:t>
                </a:r>
                <a:r>
                  <a:rPr lang="en-GB" sz="1800" b="0" baseline="-25000" dirty="0"/>
                  <a:t>2</a:t>
                </a:r>
                <a:r>
                  <a:rPr lang="en-GB" sz="1800" b="0" dirty="0"/>
                  <a:t> norm: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Coefficients are shrunk, but kept in the model.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2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Lasso regression</a:t>
                </a:r>
                <a:r>
                  <a:rPr lang="en-GB" sz="1800" dirty="0"/>
                  <a:t> – L</a:t>
                </a:r>
                <a:r>
                  <a:rPr lang="en-GB" sz="1800" baseline="-25000" dirty="0"/>
                  <a:t>1</a:t>
                </a:r>
                <a:r>
                  <a:rPr lang="en-GB" sz="1800" dirty="0"/>
                  <a:t> norm: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dirty="0"/>
                  <a:t>Coefficients are shrunk, some to exactly 0.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2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Elastic net</a:t>
                </a:r>
                <a:r>
                  <a:rPr lang="en-GB" sz="1800" dirty="0"/>
                  <a:t> – a compromise: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Sup>
                              <m:sSubSup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 b="-157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2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3"/>
            </a:pPr>
            <a:r>
              <a:rPr lang="en-GB" sz="1800" b="0" dirty="0"/>
              <a:t>Regularisation / penalisation / shrinkage: ridge, lasso, elastic net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68E2D-CE8C-42B7-9DE7-45F612245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32" y="1498728"/>
            <a:ext cx="5519535" cy="36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87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r>
                  <a:rPr lang="en-GB" sz="1800" b="0" dirty="0"/>
                  <a:t>Simple classification / clustering</a:t>
                </a:r>
                <a:r>
                  <a:rPr lang="en-GB" sz="1800" dirty="0"/>
                  <a:t>: k-nearest neighbour, k-means, …</a:t>
                </a:r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These are prototype, memory-based, model-free methods.</a:t>
                </a:r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 err="1"/>
                  <a:t>kNN</a:t>
                </a:r>
                <a:endParaRPr lang="en-GB" sz="1800" u="sng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Assign to majority class among k nearest data points in the training set.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Can also be used for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09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08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18" y="2012659"/>
            <a:ext cx="7843563" cy="623700"/>
          </a:xfrm>
        </p:spPr>
        <p:txBody>
          <a:bodyPr/>
          <a:lstStyle/>
          <a:p>
            <a:pPr algn="ctr"/>
            <a:r>
              <a:rPr lang="en-GB" dirty="0"/>
              <a:t>Artificial intelligence, machine learning, data mining</a:t>
            </a:r>
          </a:p>
        </p:txBody>
      </p:sp>
    </p:spTree>
    <p:extLst>
      <p:ext uri="{BB962C8B-B14F-4D97-AF65-F5344CB8AC3E}">
        <p14:creationId xmlns:p14="http://schemas.microsoft.com/office/powerpoint/2010/main" val="1434658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D422A-BBA5-D241-BBE8-E92BF4F10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3907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95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	</a:t>
            </a:r>
            <a:r>
              <a:rPr lang="en-GB" sz="1800" u="sng" dirty="0"/>
              <a:t>k-means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Start with a random set of initial cluster centroids.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Assign samples to nearest centroid.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Recompute centroids for each cluster.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Iterate until convergence.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376866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E19DE0-4563-4AE3-8C57-EFE31F619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5170" y="1471684"/>
            <a:ext cx="5513659" cy="36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5"/>
                </a:pPr>
                <a:r>
                  <a:rPr lang="en-GB" sz="1800" b="0" dirty="0"/>
                  <a:t>Kernel density estimation &amp; classification</a:t>
                </a:r>
                <a:endParaRPr lang="en-GB" sz="1800" dirty="0"/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5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Kernel density estimation</a:t>
                </a:r>
                <a:r>
                  <a:rPr lang="en-GB" sz="1800" dirty="0"/>
                  <a:t> – drop a probability kernel at each observation: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For classification, estimate densities for each class, then use Bayes’ Rule: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bar>
                                  <m:bar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(Note: only need to estimate densities well near the decision boundary)</a:t>
                </a: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Naïve Bayes</a:t>
                </a:r>
                <a:r>
                  <a:rPr lang="en-GB" sz="1800" b="0" dirty="0"/>
                  <a:t> – useful in high-dimensional problems:</a:t>
                </a:r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b="-187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765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5"/>
            </a:pPr>
            <a:r>
              <a:rPr lang="en-GB" sz="1800" b="0" dirty="0"/>
              <a:t>Kernel density estimation &amp; classification</a:t>
            </a:r>
            <a:endParaRPr lang="en-GB" sz="1800" dirty="0"/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5"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8E0222-7367-4011-89AB-35C65BF7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3130" y="1463259"/>
            <a:ext cx="5528228" cy="36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05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6"/>
                </a:pPr>
                <a:r>
                  <a:rPr lang="en-GB" sz="1800" b="0" dirty="0"/>
                  <a:t>Mixture models &amp; the EM algorithm</a:t>
                </a: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Model-based classification &amp; clustering can be framed more generally: 	</a:t>
                </a:r>
                <a:r>
                  <a:rPr lang="en-GB" sz="1800" u="sng" dirty="0"/>
                  <a:t>mixture models: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e>
                        <m:sSub>
                          <m:sSub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In clustering problems, where we have no data with known class labels, the 	optimisation problem becomes quite hard. The </a:t>
                </a:r>
                <a:r>
                  <a:rPr lang="en-GB" sz="1800" u="sng" dirty="0"/>
                  <a:t>expectation-maximisation</a:t>
                </a:r>
                <a:r>
                  <a:rPr lang="en-GB" sz="1800" dirty="0"/>
                  <a:t> 	</a:t>
                </a:r>
                <a:r>
                  <a:rPr lang="en-GB" sz="1800" u="sng" dirty="0"/>
                  <a:t>(EM)</a:t>
                </a:r>
                <a:r>
                  <a:rPr lang="en-GB" sz="1800" dirty="0"/>
                  <a:t> is a solution.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Start with initial parameters values, then iterate until convergence:</a:t>
                </a:r>
              </a:p>
              <a:p>
                <a:pPr marL="1515837" lvl="3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600" i="1" dirty="0"/>
                  <a:t>Expectation step</a:t>
                </a:r>
                <a:r>
                  <a:rPr lang="en-GB" sz="1600" dirty="0"/>
                  <a:t>: Do a soft assignment of observations to classes.</a:t>
                </a:r>
              </a:p>
              <a:p>
                <a:pPr marL="1515837" lvl="3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600" b="0" i="1" dirty="0"/>
                  <a:t>Maximisation step</a:t>
                </a:r>
                <a:r>
                  <a:rPr lang="en-GB" sz="1600" b="0" dirty="0"/>
                  <a:t>: Optimise the weighted likelihoods for each class.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r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915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7"/>
                </a:pPr>
                <a:r>
                  <a:rPr lang="en-GB" sz="1800" b="0" dirty="0"/>
                  <a:t>LDA, QDA, RDA</a:t>
                </a:r>
                <a:endParaRPr lang="en-GB" sz="16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As for kernel density estimation, classification is based on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bar>
                            <m:bar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</m:d>
                      <m: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But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r>
                  <a:rPr lang="en-GB" sz="1800" b="0" dirty="0"/>
                  <a:t> are assumed to be normal distributions of which we estimate 	the parameters.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In a two-class problem, it is enough to consider the log-ratio of the 	posterior class probabilities.</a:t>
                </a:r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LDA</a:t>
                </a:r>
                <a:r>
                  <a:rPr lang="en-GB" sz="1800" b="0" dirty="0"/>
                  <a:t>: assume equal covariance matrix for all classes – solution linear in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QDA</a:t>
                </a:r>
                <a:r>
                  <a:rPr lang="en-GB" sz="1800" dirty="0"/>
                  <a:t>: unequal covariance matrices – solution quadratic in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RDA</a:t>
                </a:r>
                <a:r>
                  <a:rPr lang="en-GB" sz="1800" dirty="0"/>
                  <a:t>: shrink QDA covariances to a common covariance matrix.</a:t>
                </a:r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b="-35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922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7"/>
            </a:pPr>
            <a:r>
              <a:rPr lang="en-GB" sz="1800" b="0" dirty="0"/>
              <a:t>LDA, QDA, RDA</a:t>
            </a:r>
            <a:endParaRPr lang="en-GB" sz="16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	</a:t>
            </a: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5F529-B090-2B41-A397-D3C6AA818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21" y="1744865"/>
            <a:ext cx="9115157" cy="30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4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Decision trees aim to partition the feature space into sub-regions, with a simple model in each region: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Average value of response variable in region R</a:t>
            </a:r>
            <a:r>
              <a:rPr lang="en-GB" sz="1700" baseline="-25000" dirty="0"/>
              <a:t>m</a:t>
            </a:r>
            <a:r>
              <a:rPr lang="en-GB" sz="1700" dirty="0"/>
              <a:t> (regression).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Majority class in region R</a:t>
            </a:r>
            <a:r>
              <a:rPr lang="en-GB" sz="1700" b="0" baseline="-25000" dirty="0"/>
              <a:t>m</a:t>
            </a:r>
            <a:r>
              <a:rPr lang="en-GB" sz="1700" b="0" dirty="0"/>
              <a:t> (classification).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At each step the algorithm select</a:t>
            </a:r>
            <a:r>
              <a:rPr lang="en-GB" sz="1800" dirty="0"/>
              <a:t>s a variable and a split on that variable that minimizes a node impurity function.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Squared error node impurity (regression).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Misclassification rate / Gini coefficient / devi</a:t>
            </a:r>
            <a:r>
              <a:rPr lang="en-GB" sz="1700" dirty="0"/>
              <a:t>ance (classification).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To avoid overfitting a cost-complexity function is optimised that penalises large trees.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082744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17416-8425-674F-8913-82B9096B9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2410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6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0" u="sng" dirty="0"/>
              <a:t>Artificial </a:t>
            </a:r>
            <a:r>
              <a:rPr lang="en-GB" u="sng" dirty="0"/>
              <a:t>general</a:t>
            </a:r>
            <a:r>
              <a:rPr lang="en-GB" b="0" u="sng" dirty="0"/>
              <a:t> intelligence</a:t>
            </a:r>
            <a:br>
              <a:rPr lang="en-GB" b="0" dirty="0"/>
            </a:br>
            <a:r>
              <a:rPr lang="en-GB" b="0" dirty="0"/>
              <a:t>Ability of a machine to represent the human mind and perform any human intellectual task.</a:t>
            </a:r>
          </a:p>
          <a:p>
            <a:pPr marL="457200" indent="-457200">
              <a:buFont typeface="+mj-lt"/>
              <a:buAutoNum type="arabicPeriod"/>
            </a:pPr>
            <a:endParaRPr lang="en-GB" b="0" dirty="0"/>
          </a:p>
          <a:p>
            <a:pPr marL="457200" indent="-457200">
              <a:buFont typeface="+mj-lt"/>
              <a:buAutoNum type="arabicPeriod"/>
            </a:pPr>
            <a:r>
              <a:rPr lang="en-GB" b="0" u="sng" dirty="0"/>
              <a:t>Artificial </a:t>
            </a:r>
            <a:r>
              <a:rPr lang="en-GB" u="sng" dirty="0"/>
              <a:t>narrow</a:t>
            </a:r>
            <a:r>
              <a:rPr lang="en-GB" b="0" u="sng" dirty="0"/>
              <a:t> intelligence</a:t>
            </a:r>
            <a:br>
              <a:rPr lang="en-GB" b="0" dirty="0"/>
            </a:br>
            <a:r>
              <a:rPr lang="en-GB" b="0" dirty="0"/>
              <a:t>Ability of a machine to perform a single or a few well-defined intellectual tasks extremely well.</a:t>
            </a:r>
          </a:p>
        </p:txBody>
      </p:sp>
    </p:spTree>
    <p:extLst>
      <p:ext uri="{BB962C8B-B14F-4D97-AF65-F5344CB8AC3E}">
        <p14:creationId xmlns:p14="http://schemas.microsoft.com/office/powerpoint/2010/main" val="2392898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Decision trees are highly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Interpretable.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Unstable (high variance).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u="sng" dirty="0"/>
              <a:t>Random forest</a:t>
            </a:r>
            <a:r>
              <a:rPr lang="en-GB" sz="1800" b="0" dirty="0"/>
              <a:t> tries to overcome the latter at the cost of the former: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dirty="0"/>
              <a:t>Draw B bootstrap samples.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b="0" dirty="0"/>
              <a:t>Grow a tree for each bootstrapped dataset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dirty="0"/>
              <a:t>Randomly select m out of p variables.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b="0" dirty="0"/>
              <a:t>Pick best variable &amp; split among the m variables.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b="0" dirty="0"/>
              <a:t>Split the node.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dirty="0"/>
              <a:t>Predict</a:t>
            </a:r>
          </a:p>
          <a:p>
            <a:pPr lvl="3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400" b="0" dirty="0"/>
              <a:t>Regression: average predicted value among the B trees</a:t>
            </a:r>
          </a:p>
          <a:p>
            <a:pPr lvl="3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400" dirty="0"/>
              <a:t>Classification: majority vote among the B trees</a:t>
            </a:r>
            <a:endParaRPr lang="en-GB" sz="14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894005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  <a:endParaRPr lang="en-GB" sz="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3B8A2-0D8C-804B-A0F3-1BDDBB7E7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3784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80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4012200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en-GB" sz="1800" b="0" dirty="0"/>
              <a:t>Neural networks &amp; deep learning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Developed independently in the fields of statistics</a:t>
            </a:r>
            <a:br>
              <a:rPr lang="en-GB" sz="1800" b="0" dirty="0"/>
            </a:br>
            <a:r>
              <a:rPr lang="en-GB" sz="1800" b="0" dirty="0"/>
              <a:t>(projection pursuit) and artificial intelligence.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The basic idea is: form non-linear functions of linear combination of non-linear functions of linear combinations of …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This results in a </a:t>
            </a:r>
            <a:r>
              <a:rPr lang="en-GB" sz="1800" b="1" dirty="0"/>
              <a:t>universal approximator</a:t>
            </a:r>
            <a:r>
              <a:rPr lang="en-GB" sz="1800" b="0" dirty="0"/>
              <a:t>: for large enough numbers of nodes in the model, any continuous function can be approximated arbitrarily well.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Large class of models (focus here is on the </a:t>
            </a:r>
            <a:r>
              <a:rPr lang="en-GB" sz="1800" b="0" u="sng" dirty="0"/>
              <a:t>multilayer perceptron</a:t>
            </a:r>
            <a:r>
              <a:rPr lang="en-GB" sz="1800" b="0" dirty="0"/>
              <a:t> - MLP), though for ML applications, convolutional neural networks are the standard now.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1A777-3F37-434B-9BB2-46BC6F9BE6DC}"/>
              </a:ext>
            </a:extLst>
          </p:cNvPr>
          <p:cNvGrpSpPr/>
          <p:nvPr/>
        </p:nvGrpSpPr>
        <p:grpSpPr>
          <a:xfrm>
            <a:off x="6305434" y="1172590"/>
            <a:ext cx="2536382" cy="1550987"/>
            <a:chOff x="6698768" y="1277608"/>
            <a:chExt cx="1989703" cy="12122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10249C-F286-469D-9EF0-AB2D1137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5B9272-73B9-4992-874F-9B6A05CC0031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EF666C-B639-4B16-8108-83B57B83799E}"/>
              </a:ext>
            </a:extLst>
          </p:cNvPr>
          <p:cNvGrpSpPr/>
          <p:nvPr/>
        </p:nvGrpSpPr>
        <p:grpSpPr>
          <a:xfrm>
            <a:off x="6000505" y="298250"/>
            <a:ext cx="2202839" cy="874339"/>
            <a:chOff x="5275866" y="1517135"/>
            <a:chExt cx="1989703" cy="7279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97679C-9765-4AEA-9D96-6BF1F1C9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E17BD0-5343-4FBF-A812-3FF73031B84C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650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en-GB" sz="1800" b="0" dirty="0"/>
              <a:t>Neural networks &amp; deep learning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8072F-9BDD-2044-B74F-EC70C51A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6" y="1747954"/>
            <a:ext cx="9105868" cy="30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2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0"/>
            </a:pPr>
            <a:r>
              <a:rPr lang="en-GB" sz="1800" b="0" dirty="0"/>
              <a:t>Graphical models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A large class of models, that uses graphs (and graph theory) to represent the joint distribution of sets of random variables.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2 broad families: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Bayesian networks (directed acyclic graphs)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Markov graphs (undirected graphs)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429918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1"/>
            </a:pPr>
            <a:r>
              <a:rPr lang="en-GB" sz="1800" b="0" dirty="0"/>
              <a:t>PCA &amp; factor analysis</a:t>
            </a: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u="sng" dirty="0"/>
              <a:t>Principle component analysis</a:t>
            </a:r>
            <a:r>
              <a:rPr lang="en-GB" sz="1800" dirty="0"/>
              <a:t> is a dimensionality reduction technique.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In a set with p correlated variables, it computed a set of p </a:t>
            </a:r>
            <a:r>
              <a:rPr lang="en-GB" sz="1800" b="1" dirty="0"/>
              <a:t>linearly</a:t>
            </a:r>
            <a:r>
              <a:rPr lang="en-GB" sz="1800" dirty="0"/>
              <a:t> uncorrelated variables, ordered by decreasing amounts of variance.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Often used to obtain a lower-dimensional representation of the data, that discards noise.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The principal components are just linear combinations of the original variables (though always centre &amp; scale first). The weights / loadings of these linear combinations are often use to describe what the PCs represent.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If this is the main aim, then factor analysis (e.g. not limited to orthogonal combinations) is likely more appropriate.</a:t>
            </a:r>
            <a:endParaRPr lang="en-GB" sz="17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123792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1"/>
            </a:pPr>
            <a:r>
              <a:rPr lang="en-GB" sz="1800" b="0" dirty="0"/>
              <a:t>PCA &amp; factor analysis</a:t>
            </a:r>
            <a:endParaRPr lang="en-GB" sz="18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8C1F7-59FC-1148-BF8B-8A0DC9DE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5"/>
            <a:ext cx="9144000" cy="30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51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2"/>
            </a:pPr>
            <a:r>
              <a:rPr lang="en-GB" sz="1800" b="0" dirty="0"/>
              <a:t>Bootstrap &amp; resampling techniques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2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This is a set of techniques to use the data itself, to do (usually) one of 3 things: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Estimate precision of estimated parameters.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Bootstrap (draw a new set of same size from the data with replacement)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 err="1"/>
              <a:t>Jackknife</a:t>
            </a:r>
            <a:r>
              <a:rPr lang="en-GB" sz="1600" dirty="0"/>
              <a:t> (systematic subsets of size n-1)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endParaRPr lang="en-GB" sz="1200" dirty="0"/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Perform statistical tests via permutation.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Permutation tests (permute labels)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endParaRPr lang="en-GB" sz="1200" dirty="0"/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Assess model performance.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Cross-validation, leave-one-out (draw random subsets)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Bootstrap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827770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/>
              <a:t>Many, many more!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52270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Machine learning tools for statisticians</a:t>
            </a:r>
          </a:p>
        </p:txBody>
      </p:sp>
    </p:spTree>
    <p:extLst>
      <p:ext uri="{BB962C8B-B14F-4D97-AF65-F5344CB8AC3E}">
        <p14:creationId xmlns:p14="http://schemas.microsoft.com/office/powerpoint/2010/main" val="90508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Machine learning</a:t>
            </a:r>
            <a:br>
              <a:rPr lang="en-GB" b="0" u="sng" dirty="0"/>
            </a:br>
            <a:r>
              <a:rPr lang="en-GB" b="0" dirty="0"/>
              <a:t>Often used interchangeably with AI (technically a sub-discipline).</a:t>
            </a:r>
            <a:br>
              <a:rPr lang="en-GB" b="0" dirty="0"/>
            </a:br>
            <a:endParaRPr lang="en-GB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Expert systems</a:t>
            </a:r>
            <a:br>
              <a:rPr lang="en-GB" b="0" u="sng" dirty="0"/>
            </a:br>
            <a:r>
              <a:rPr lang="en-GB" b="0" dirty="0"/>
              <a:t>Requires (</a:t>
            </a:r>
            <a:r>
              <a:rPr lang="en-GB" b="0" dirty="0" err="1"/>
              <a:t>i</a:t>
            </a:r>
            <a:r>
              <a:rPr lang="en-GB" b="0" dirty="0"/>
              <a:t>) knowledge base and (ii) reasoning engine</a:t>
            </a:r>
            <a:br>
              <a:rPr lang="en-GB" b="0" dirty="0"/>
            </a:br>
            <a:endParaRPr lang="en-GB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Natural language processing</a:t>
            </a:r>
          </a:p>
          <a:p>
            <a:endParaRPr lang="en-GB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Automated planning &amp; scheduling</a:t>
            </a:r>
          </a:p>
          <a:p>
            <a:endParaRPr lang="en-GB" sz="1800" b="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35050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 </a:t>
            </a:r>
          </a:p>
          <a:p>
            <a:pPr marL="675376" lvl="1" indent="-285750"/>
            <a:r>
              <a:rPr lang="en-GB" sz="1600" dirty="0">
                <a:hlinkClick r:id="rId3"/>
              </a:rPr>
              <a:t>https://cran.r-project.org/</a:t>
            </a: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Python + NumPy, SciPy, sci-kit learn…</a:t>
            </a:r>
          </a:p>
          <a:p>
            <a:pPr marL="675376" lvl="1" indent="-285750"/>
            <a:r>
              <a:rPr lang="en-GB" sz="1600" dirty="0">
                <a:hlinkClick r:id="rId4"/>
              </a:rPr>
              <a:t>https://www.python.org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WEKA (multiple interfaces)</a:t>
            </a:r>
          </a:p>
          <a:p>
            <a:pPr marL="675376" lvl="1" indent="-285750"/>
            <a:r>
              <a:rPr lang="en-GB" sz="1600" dirty="0">
                <a:hlinkClick r:id="rId5"/>
              </a:rPr>
              <a:t>https://www.cs.waikato.ac.nz/ml/weka/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Caret (R only)</a:t>
            </a:r>
          </a:p>
          <a:p>
            <a:pPr marL="675376" lvl="1" indent="-285750"/>
            <a:r>
              <a:rPr lang="en-GB" sz="1600" dirty="0">
                <a:hlinkClick r:id="rId6"/>
              </a:rPr>
              <a:t>https://topepo.github.io/caret/index.html</a:t>
            </a:r>
            <a:endParaRPr lang="en-GB" sz="1600" dirty="0"/>
          </a:p>
          <a:p>
            <a:pPr lvl="1" indent="0">
              <a:buNone/>
            </a:pPr>
            <a:endParaRPr lang="en-GB" sz="1300" dirty="0"/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741981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0">
              <a:buNone/>
            </a:pPr>
            <a:endParaRPr lang="en-GB" sz="1300" dirty="0"/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E9EE92-CC29-4C73-9C55-F2407D8D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68" y="1312934"/>
            <a:ext cx="2055090" cy="3079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517A1-4878-40A4-9C9F-D5DE49DBF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423" y="1312935"/>
            <a:ext cx="2273579" cy="30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61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400" dirty="0"/>
              <a:t>Slides &amp; R code: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>
                <a:hlinkClick r:id="rId3"/>
              </a:rPr>
              <a:t>https://github.com/gitMarcH/IndabaX_2021</a:t>
            </a: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675055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50603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Shift in research model</a:t>
            </a:r>
          </a:p>
        </p:txBody>
      </p:sp>
    </p:spTree>
    <p:extLst>
      <p:ext uri="{BB962C8B-B14F-4D97-AF65-F5344CB8AC3E}">
        <p14:creationId xmlns:p14="http://schemas.microsoft.com/office/powerpoint/2010/main" val="1999901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374794"/>
            <a:ext cx="7781314" cy="623700"/>
          </a:xfrm>
        </p:spPr>
        <p:txBody>
          <a:bodyPr/>
          <a:lstStyle/>
          <a:p>
            <a:r>
              <a:rPr lang="en-GB" dirty="0"/>
              <a:t>Multi-scale research &amp; new research</a:t>
            </a:r>
            <a:br>
              <a:rPr lang="en-GB" dirty="0"/>
            </a:br>
            <a:r>
              <a:rPr lang="en-GB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264769" cy="34425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ECCBE-8B2A-4D8D-91E9-918DEBEC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46" y="95389"/>
            <a:ext cx="2851954" cy="5048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A8C7DD-2945-498D-8DA7-5663B186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6" y="2373799"/>
            <a:ext cx="6202970" cy="2163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AF0CFE-2679-4CAD-B5CB-22972C8B6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800" y="2088049"/>
            <a:ext cx="3352800" cy="28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1B726-D573-429B-B02C-0540D21FC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600" y="1296762"/>
            <a:ext cx="754446" cy="10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29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&amp; ML in medicine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0" dirty="0"/>
              <a:t>Medical research</a:t>
            </a:r>
            <a:br>
              <a:rPr lang="en-GB" b="0" dirty="0"/>
            </a:br>
            <a:r>
              <a:rPr lang="en-GB" sz="1600" b="0" dirty="0"/>
              <a:t>Use ML to understand biological processes or test hypotheses.</a:t>
            </a:r>
            <a:endParaRPr lang="en-GB" b="0" dirty="0"/>
          </a:p>
          <a:p>
            <a:pPr marL="1236452" lvl="2" indent="-457200"/>
            <a:r>
              <a:rPr lang="en-GB" dirty="0"/>
              <a:t>Gene network reconstruction</a:t>
            </a:r>
          </a:p>
          <a:p>
            <a:pPr marL="1236452" lvl="2" indent="-457200"/>
            <a:r>
              <a:rPr lang="en-GB" b="0" dirty="0"/>
              <a:t>Drug target discovery, development, trials (e.g. REMAP designs)</a:t>
            </a:r>
          </a:p>
          <a:p>
            <a:pPr marL="1236452" lvl="2" indent="-457200"/>
            <a:r>
              <a:rPr lang="en-GB" dirty="0"/>
              <a:t>…</a:t>
            </a:r>
            <a:endParaRPr lang="en-GB" sz="1800" b="0" dirty="0"/>
          </a:p>
          <a:p>
            <a:pPr marL="457200" indent="-457200">
              <a:buFont typeface="+mj-lt"/>
              <a:buAutoNum type="arabicPeriod"/>
            </a:pPr>
            <a:r>
              <a:rPr lang="en-GB" b="0" dirty="0"/>
              <a:t>Clinical practice</a:t>
            </a:r>
            <a:br>
              <a:rPr lang="en-GB" b="0" dirty="0"/>
            </a:br>
            <a:r>
              <a:rPr lang="en-GB" sz="1600" b="0" dirty="0"/>
              <a:t>Use AI to aid with clinical decision making or fine-tuning treatment.</a:t>
            </a:r>
          </a:p>
          <a:p>
            <a:pPr marL="1236452" lvl="2" indent="-457200"/>
            <a:r>
              <a:rPr lang="en-GB" dirty="0"/>
              <a:t>Personalised medicine</a:t>
            </a:r>
          </a:p>
          <a:p>
            <a:pPr marL="1236452" lvl="2" indent="-457200"/>
            <a:r>
              <a:rPr lang="en-GB" dirty="0"/>
              <a:t>Expert systems</a:t>
            </a:r>
          </a:p>
          <a:p>
            <a:pPr marL="1236452" lvl="2" indent="-457200"/>
            <a:r>
              <a:rPr lang="en-GB" dirty="0"/>
              <a:t>Image processing</a:t>
            </a:r>
          </a:p>
          <a:p>
            <a:pPr marL="1236452" lvl="2" indent="-457200"/>
            <a:r>
              <a:rPr lang="en-GB" sz="1400" b="0" dirty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en-GB" b="0" dirty="0"/>
              <a:t>Health system management</a:t>
            </a:r>
          </a:p>
        </p:txBody>
      </p:sp>
    </p:spTree>
    <p:extLst>
      <p:ext uri="{BB962C8B-B14F-4D97-AF65-F5344CB8AC3E}">
        <p14:creationId xmlns:p14="http://schemas.microsoft.com/office/powerpoint/2010/main" val="364256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Given a set of training data vectors {</a:t>
            </a:r>
            <a:r>
              <a:rPr lang="en-GB" sz="1800" dirty="0"/>
              <a:t>x</a:t>
            </a:r>
            <a:r>
              <a:rPr lang="en-GB" sz="1800" baseline="-25000" dirty="0"/>
              <a:t>1</a:t>
            </a:r>
            <a:r>
              <a:rPr lang="en-GB" sz="1800" b="0" dirty="0"/>
              <a:t>, ..., </a:t>
            </a:r>
            <a:r>
              <a:rPr lang="en-GB" sz="1800" dirty="0" err="1"/>
              <a:t>x</a:t>
            </a:r>
            <a:r>
              <a:rPr lang="en-GB" sz="1800" baseline="-25000" dirty="0" err="1"/>
              <a:t>n</a:t>
            </a:r>
            <a:r>
              <a:rPr lang="en-GB" sz="1800" b="0" dirty="0"/>
              <a:t>}, learn / tune / estimate a certain parameter of an adaptive model </a:t>
            </a:r>
            <a:r>
              <a:rPr lang="en-GB" sz="1800" b="0" dirty="0">
                <a:latin typeface="Lucida Handwriting" panose="03010101010101010101" pitchFamily="66" charset="0"/>
              </a:rPr>
              <a:t>M</a:t>
            </a:r>
            <a:r>
              <a:rPr lang="en-GB" sz="1800" b="0" dirty="0"/>
              <a:t>.</a:t>
            </a:r>
          </a:p>
          <a:p>
            <a:endParaRPr lang="en-GB" sz="1800" b="0" dirty="0"/>
          </a:p>
          <a:p>
            <a:r>
              <a:rPr lang="en-GB" sz="1800" b="0" dirty="0"/>
              <a:t>Focus is on how to instruct a computer to do this task.</a:t>
            </a:r>
          </a:p>
          <a:p>
            <a:endParaRPr lang="en-GB" sz="1800" b="0" dirty="0"/>
          </a:p>
          <a:p>
            <a:r>
              <a:rPr lang="en-GB" sz="1800" b="0" dirty="0"/>
              <a:t>“</a:t>
            </a:r>
            <a:r>
              <a:rPr lang="en-US" sz="1800" b="0" dirty="0"/>
              <a:t>The field of machine learning is concerned with the question of </a:t>
            </a:r>
            <a:r>
              <a:rPr lang="en-US" sz="1800" dirty="0"/>
              <a:t>how to construct computer programs that automatically improve</a:t>
            </a:r>
            <a:r>
              <a:rPr lang="en-US" sz="1800" b="0" dirty="0"/>
              <a:t> with experience.”</a:t>
            </a:r>
          </a:p>
          <a:p>
            <a:r>
              <a:rPr lang="en-US" sz="1200" b="0" dirty="0"/>
              <a:t>						          </a:t>
            </a:r>
            <a:r>
              <a:rPr lang="en-US" sz="1050" b="0" dirty="0"/>
              <a:t>Mitchell, T.M., Machine Learning, </a:t>
            </a:r>
            <a:r>
              <a:rPr lang="en-GB" sz="1050" b="0" dirty="0"/>
              <a:t>McGraw-Hill, 1997</a:t>
            </a:r>
          </a:p>
          <a:p>
            <a:endParaRPr lang="en-GB" sz="1800" b="0" dirty="0"/>
          </a:p>
          <a:p>
            <a:r>
              <a:rPr lang="en-GB" sz="1800" b="0" dirty="0"/>
              <a:t>In practice, the goal is usually prediction.</a:t>
            </a:r>
          </a:p>
          <a:p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928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846826" lvl="1" indent="-457200">
              <a:buFont typeface="+mj-lt"/>
              <a:buAutoNum type="arabicPeriod"/>
            </a:pPr>
            <a:r>
              <a:rPr lang="en-GB" sz="2000" dirty="0"/>
              <a:t>Supervised</a:t>
            </a:r>
          </a:p>
          <a:p>
            <a:pPr marL="1236452" lvl="2" indent="-457200"/>
            <a:r>
              <a:rPr lang="en-GB" sz="1800" dirty="0"/>
              <a:t>Classification</a:t>
            </a:r>
          </a:p>
          <a:p>
            <a:pPr marL="1236452" lvl="2" indent="-457200"/>
            <a:r>
              <a:rPr lang="en-GB" sz="1800" dirty="0"/>
              <a:t>Regression</a:t>
            </a:r>
          </a:p>
          <a:p>
            <a:pPr marL="1236452" lvl="2" indent="-457200"/>
            <a:endParaRPr lang="en-GB" sz="900" dirty="0"/>
          </a:p>
          <a:p>
            <a:pPr marL="846826" lvl="1" indent="-457200">
              <a:buFont typeface="+mj-lt"/>
              <a:buAutoNum type="arabicPeriod"/>
            </a:pPr>
            <a:r>
              <a:rPr lang="en-GB" sz="2000" b="0" dirty="0"/>
              <a:t>Unsupervised</a:t>
            </a:r>
          </a:p>
          <a:p>
            <a:pPr marL="1236452" lvl="2" indent="-457200"/>
            <a:r>
              <a:rPr lang="en-GB" sz="1800" dirty="0"/>
              <a:t>Clustering</a:t>
            </a:r>
          </a:p>
          <a:p>
            <a:pPr marL="1236452" lvl="2" indent="-457200"/>
            <a:r>
              <a:rPr lang="en-GB" sz="1800" dirty="0"/>
              <a:t>Density estimation</a:t>
            </a:r>
          </a:p>
          <a:p>
            <a:pPr marL="1236452" lvl="2" indent="-457200"/>
            <a:r>
              <a:rPr lang="en-GB" sz="1800" dirty="0"/>
              <a:t>Visualisation</a:t>
            </a:r>
          </a:p>
          <a:p>
            <a:pPr marL="1236452" lvl="2" indent="-457200"/>
            <a:r>
              <a:rPr lang="en-GB" sz="1800" b="0" dirty="0"/>
              <a:t>Data mining</a:t>
            </a:r>
          </a:p>
          <a:p>
            <a:pPr marL="1236452" lvl="2" indent="-457200"/>
            <a:endParaRPr lang="en-GB" sz="900" b="0" dirty="0"/>
          </a:p>
          <a:p>
            <a:pPr marL="846826" lvl="1" indent="-457200">
              <a:buFont typeface="+mj-lt"/>
              <a:buAutoNum type="arabicPeriod"/>
            </a:pPr>
            <a:r>
              <a:rPr lang="en-GB" sz="2000" dirty="0"/>
              <a:t>Reinforcement learning</a:t>
            </a:r>
          </a:p>
          <a:p>
            <a:pPr lvl="1" indent="0">
              <a:buNone/>
            </a:pPr>
            <a:endParaRPr lang="en-GB" sz="180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4873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4CBD-4E3B-4C1D-ABAB-2C8D98933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93435"/>
            <a:ext cx="4038600" cy="37011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Neural networks</a:t>
            </a:r>
          </a:p>
          <a:p>
            <a:pPr marL="732526" lvl="1" indent="-342900"/>
            <a:r>
              <a:rPr lang="en-GB" sz="1600" dirty="0"/>
              <a:t>Artificial neuron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Multilayer </a:t>
            </a:r>
            <a:r>
              <a:rPr lang="en-GB" sz="1600" dirty="0" err="1"/>
              <a:t>perceptrons</a:t>
            </a:r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Self-organising maps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Deep learning</a:t>
            </a:r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endParaRPr lang="en-GB" sz="1800" dirty="0"/>
          </a:p>
          <a:p>
            <a:pPr marL="732526" lvl="1" indent="-342900"/>
            <a:endParaRPr lang="en-GB" sz="1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F1D379-8855-4329-BAF8-DD3027E6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42" y="3470757"/>
            <a:ext cx="954171" cy="783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CD78B-D541-41A1-8EE3-6E23BB88B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613" y="4085834"/>
            <a:ext cx="3960821" cy="103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B0F93-6E28-4496-88F5-6C8AA3D6E332}"/>
              </a:ext>
            </a:extLst>
          </p:cNvPr>
          <p:cNvSpPr txBox="1"/>
          <p:nvPr/>
        </p:nvSpPr>
        <p:spPr>
          <a:xfrm>
            <a:off x="7442859" y="4824144"/>
            <a:ext cx="1767858" cy="274091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GB" sz="600" dirty="0" err="1"/>
              <a:t>Esteva</a:t>
            </a:r>
            <a:r>
              <a:rPr lang="en-GB" sz="600" dirty="0"/>
              <a:t> et al. (2017), 10.1038/nature21056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5CABB6-5575-451F-8DB5-7A9AB9255AFA}"/>
              </a:ext>
            </a:extLst>
          </p:cNvPr>
          <p:cNvGrpSpPr/>
          <p:nvPr/>
        </p:nvGrpSpPr>
        <p:grpSpPr>
          <a:xfrm>
            <a:off x="5909063" y="2102689"/>
            <a:ext cx="1989703" cy="1212258"/>
            <a:chOff x="6698768" y="1277608"/>
            <a:chExt cx="1989703" cy="12122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D5EF76-6553-4B82-AACB-2B2F08F0F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57E52-C91E-4F44-B24E-B40BDEA43DD7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51495-72E8-4AAE-B012-74CB6918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64A6-52E1-4F8D-B8EC-AB2E9EC21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14814"/>
            <a:ext cx="4038600" cy="36798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Decision trees &amp; random forests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Support vector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Ensemble learners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5E9C4-ED56-4EDE-A7D3-564DD6D74AA6}"/>
              </a:ext>
            </a:extLst>
          </p:cNvPr>
          <p:cNvGrpSpPr/>
          <p:nvPr/>
        </p:nvGrpSpPr>
        <p:grpSpPr>
          <a:xfrm>
            <a:off x="6659327" y="1175298"/>
            <a:ext cx="1989703" cy="727932"/>
            <a:chOff x="5275866" y="1517135"/>
            <a:chExt cx="1989703" cy="727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2674-895C-4741-BDA0-99339389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308990-9468-417E-9EE6-673E6ED8467F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C11320-C432-47C8-BA99-848C42064915}"/>
              </a:ext>
            </a:extLst>
          </p:cNvPr>
          <p:cNvGrpSpPr/>
          <p:nvPr/>
        </p:nvGrpSpPr>
        <p:grpSpPr>
          <a:xfrm>
            <a:off x="2319744" y="3543555"/>
            <a:ext cx="2673505" cy="1563572"/>
            <a:chOff x="6470494" y="3579928"/>
            <a:chExt cx="2673505" cy="15635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B14A12-8145-4839-92FC-9AAA2F04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6234" y="3579928"/>
              <a:ext cx="2137765" cy="156357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3F940-7ADC-411C-A479-6F545C041E77}"/>
                </a:ext>
              </a:extLst>
            </p:cNvPr>
            <p:cNvSpPr txBox="1"/>
            <p:nvPr/>
          </p:nvSpPr>
          <p:spPr>
            <a:xfrm>
              <a:off x="6470494" y="4636616"/>
              <a:ext cx="1293919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Henrion et al., unpublished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347092-5401-45DD-817C-243829BC44DA}"/>
              </a:ext>
            </a:extLst>
          </p:cNvPr>
          <p:cNvGrpSpPr/>
          <p:nvPr/>
        </p:nvGrpSpPr>
        <p:grpSpPr>
          <a:xfrm>
            <a:off x="2623785" y="2153801"/>
            <a:ext cx="2048009" cy="1201834"/>
            <a:chOff x="2623785" y="2462138"/>
            <a:chExt cx="2048009" cy="12018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EEE63F-4482-4177-90D5-112E83A4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3785" y="2462138"/>
              <a:ext cx="1848423" cy="10187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309F57-8489-4239-BF76-839D896D9B83}"/>
                </a:ext>
              </a:extLst>
            </p:cNvPr>
            <p:cNvSpPr txBox="1"/>
            <p:nvPr/>
          </p:nvSpPr>
          <p:spPr>
            <a:xfrm>
              <a:off x="3385888" y="3389881"/>
              <a:ext cx="1285906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globalsoftwaresupport.com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1BC71E1-B33B-416A-ADBE-8A5E0DFF39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9" y="2163459"/>
            <a:ext cx="1362027" cy="89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F80F65-AFD8-4731-BA4B-A2202ED14577}"/>
              </a:ext>
            </a:extLst>
          </p:cNvPr>
          <p:cNvSpPr txBox="1"/>
          <p:nvPr/>
        </p:nvSpPr>
        <p:spPr>
          <a:xfrm>
            <a:off x="568662" y="2937931"/>
            <a:ext cx="2241358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Van den </a:t>
            </a:r>
            <a:r>
              <a:rPr lang="en-GB" sz="600" dirty="0" err="1"/>
              <a:t>Eijkel</a:t>
            </a:r>
            <a:r>
              <a:rPr lang="en-GB" sz="600" dirty="0"/>
              <a:t>, G.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71AC20-C01C-4845-82F8-6637350A8D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7952" y="2848157"/>
            <a:ext cx="1270303" cy="11483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B8C9F-12F8-4679-9208-D9FB8A837409}"/>
              </a:ext>
            </a:extLst>
          </p:cNvPr>
          <p:cNvSpPr txBox="1"/>
          <p:nvPr/>
        </p:nvSpPr>
        <p:spPr>
          <a:xfrm>
            <a:off x="6067221" y="3533467"/>
            <a:ext cx="1912400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 err="1"/>
              <a:t>Silipo</a:t>
            </a:r>
            <a:r>
              <a:rPr lang="en-GB" sz="600" dirty="0"/>
              <a:t>, R.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94518-D175-4356-9BE9-99C45D500B47}"/>
              </a:ext>
            </a:extLst>
          </p:cNvPr>
          <p:cNvSpPr txBox="1"/>
          <p:nvPr/>
        </p:nvSpPr>
        <p:spPr>
          <a:xfrm>
            <a:off x="1522126" y="3874558"/>
            <a:ext cx="1531254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Bishop, C. (2007), Pattern Recognition and Machine Learning, Springer</a:t>
            </a:r>
          </a:p>
        </p:txBody>
      </p:sp>
    </p:spTree>
    <p:extLst>
      <p:ext uri="{BB962C8B-B14F-4D97-AF65-F5344CB8AC3E}">
        <p14:creationId xmlns:p14="http://schemas.microsoft.com/office/powerpoint/2010/main" val="598598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LW 2017 Site Visit Wide format">
  <a:themeElements>
    <a:clrScheme name="Unitaid">
      <a:dk1>
        <a:srgbClr val="000000"/>
      </a:dk1>
      <a:lt1>
        <a:srgbClr val="FFFFFF"/>
      </a:lt1>
      <a:dk2>
        <a:srgbClr val="B0120E"/>
      </a:dk2>
      <a:lt2>
        <a:srgbClr val="808080"/>
      </a:lt2>
      <a:accent1>
        <a:srgbClr val="B0120E"/>
      </a:accent1>
      <a:accent2>
        <a:srgbClr val="F04642"/>
      </a:accent2>
      <a:accent3>
        <a:srgbClr val="4F81BD"/>
      </a:accent3>
      <a:accent4>
        <a:srgbClr val="8FAFD5"/>
      </a:accent4>
      <a:accent5>
        <a:srgbClr val="B2B2B2"/>
      </a:accent5>
      <a:accent6>
        <a:srgbClr val="E2E2E2"/>
      </a:accent6>
      <a:hlink>
        <a:srgbClr val="4F81BD"/>
      </a:hlink>
      <a:folHlink>
        <a:srgbClr val="D0D8E8"/>
      </a:folHlink>
    </a:clrScheme>
    <a:fontScheme name="Standard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E2E2"/>
        </a:solidFill>
        <a:ln w="9525">
          <a:solidFill>
            <a:srgbClr val="E2E2E2"/>
          </a:solidFill>
        </a:ln>
        <a:effectLst/>
      </a:spPr>
      <a:bodyPr tIns="90000" bIns="90000" rtlCol="0" anchor="ctr" anchorCtr="0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tIns="90000" bIns="90000" rtlCol="0" anchor="t">
        <a:spAutoFit/>
      </a:bodyPr>
      <a:lstStyle>
        <a:defPPr algn="ctr"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MLW 2017 Site Visit Wide format.potx</Template>
  <TotalTime>12925</TotalTime>
  <Words>2936</Words>
  <Application>Microsoft Macintosh PowerPoint</Application>
  <PresentationFormat>On-screen Show (16:9)</PresentationFormat>
  <Paragraphs>621</Paragraphs>
  <Slides>66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Cambria Math</vt:lpstr>
      <vt:lpstr>Lucida Handwriting</vt:lpstr>
      <vt:lpstr>MLW 2017 Site Visit Wide format</vt:lpstr>
      <vt:lpstr>think-cell Slide</vt:lpstr>
      <vt:lpstr>PowerPoint Presentation</vt:lpstr>
      <vt:lpstr>Resources</vt:lpstr>
      <vt:lpstr>Background</vt:lpstr>
      <vt:lpstr>Artificial intelligence, machine learning, data mining</vt:lpstr>
      <vt:lpstr>Artificial intelligence</vt:lpstr>
      <vt:lpstr>Artificial intelligence</vt:lpstr>
      <vt:lpstr>Machine learning</vt:lpstr>
      <vt:lpstr>Machine learning - types</vt:lpstr>
      <vt:lpstr>Machine learning - algorithms</vt:lpstr>
      <vt:lpstr>… &amp; statistics?</vt:lpstr>
      <vt:lpstr>Statistics</vt:lpstr>
      <vt:lpstr>Machine learning - algorithms</vt:lpstr>
      <vt:lpstr>Statistics</vt:lpstr>
      <vt:lpstr>Statistics – bias-variance trade-off</vt:lpstr>
      <vt:lpstr>Statistics – bias-variance trade-off</vt:lpstr>
      <vt:lpstr>Statistics – bias-variance trade-off</vt:lpstr>
      <vt:lpstr>Statistics – SS as an error function for optimisation</vt:lpstr>
      <vt:lpstr>Statistics</vt:lpstr>
      <vt:lpstr>Statistics</vt:lpstr>
      <vt:lpstr>Statistical decision theory</vt:lpstr>
      <vt:lpstr>An overly broad generalisation…</vt:lpstr>
      <vt:lpstr>An overly broad generalisation…</vt:lpstr>
      <vt:lpstr>Reasoning under uncertainty</vt:lpstr>
      <vt:lpstr>Statistics &amp; machine learning</vt:lpstr>
      <vt:lpstr>Terminology / history</vt:lpstr>
      <vt:lpstr>PowerPoint Presentation</vt:lpstr>
      <vt:lpstr>Equivalent terminology &amp; models</vt:lpstr>
      <vt:lpstr>12 key (statistical) techniques for data scientists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Machine learning tools for statisticians</vt:lpstr>
      <vt:lpstr>Resources</vt:lpstr>
      <vt:lpstr>Resources</vt:lpstr>
      <vt:lpstr>Resources</vt:lpstr>
      <vt:lpstr>Thank you.</vt:lpstr>
      <vt:lpstr>Shift in research model</vt:lpstr>
      <vt:lpstr>Multi-scale research &amp; new research model</vt:lpstr>
      <vt:lpstr>AI &amp; ML in medicine</vt:lpstr>
    </vt:vector>
  </TitlesOfParts>
  <Company>The Boston Consulting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Berthaud, Fanny</dc:creator>
  <cp:lastModifiedBy>Marc Henrion</cp:lastModifiedBy>
  <cp:revision>763</cp:revision>
  <cp:lastPrinted>2017-03-29T06:08:15Z</cp:lastPrinted>
  <dcterms:created xsi:type="dcterms:W3CDTF">2010-04-13T12:31:45Z</dcterms:created>
  <dcterms:modified xsi:type="dcterms:W3CDTF">2021-07-22T06:19:31Z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20100310</vt:lpwstr>
  </property>
  <property fmtid="{D5CDD505-2E9C-101B-9397-08002B2CF9AE}" pid="3" name="Format Name">
    <vt:lpwstr>UNITAID 2014 (A4)</vt:lpwstr>
  </property>
  <property fmtid="{D5CDD505-2E9C-101B-9397-08002B2CF9AE}" pid="4" name="Template Name">
    <vt:lpwstr>A4</vt:lpwstr>
  </property>
</Properties>
</file>